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50" r:id="rId5"/>
    <p:sldMasterId id="2147483651" r:id="rId6"/>
    <p:sldMasterId id="2147483653" r:id="rId7"/>
    <p:sldMasterId id="2147483658" r:id="rId8"/>
  </p:sldMasterIdLst>
  <p:notesMasterIdLst>
    <p:notesMasterId r:id="rId33"/>
  </p:notesMasterIdLst>
  <p:sldIdLst>
    <p:sldId id="303" r:id="rId9"/>
    <p:sldId id="276" r:id="rId10"/>
    <p:sldId id="290" r:id="rId11"/>
    <p:sldId id="291" r:id="rId12"/>
    <p:sldId id="336" r:id="rId13"/>
    <p:sldId id="292" r:id="rId14"/>
    <p:sldId id="294" r:id="rId15"/>
    <p:sldId id="316" r:id="rId16"/>
    <p:sldId id="317" r:id="rId17"/>
    <p:sldId id="318" r:id="rId18"/>
    <p:sldId id="319" r:id="rId19"/>
    <p:sldId id="342" r:id="rId20"/>
    <p:sldId id="343" r:id="rId21"/>
    <p:sldId id="344" r:id="rId22"/>
    <p:sldId id="345" r:id="rId23"/>
    <p:sldId id="346" r:id="rId24"/>
    <p:sldId id="347" r:id="rId25"/>
    <p:sldId id="348" r:id="rId26"/>
    <p:sldId id="349" r:id="rId27"/>
    <p:sldId id="350" r:id="rId28"/>
    <p:sldId id="351" r:id="rId29"/>
    <p:sldId id="352" r:id="rId30"/>
    <p:sldId id="297" r:id="rId31"/>
    <p:sldId id="340" r:id="rId32"/>
  </p:sldIdLst>
  <p:sldSz cx="9144000" cy="5143500" type="screen16x9"/>
  <p:notesSz cx="6858000" cy="9144000"/>
  <p:defaultTextStyle>
    <a:defPPr>
      <a:defRPr lang="en-US"/>
    </a:defPPr>
    <a:lvl1pPr marL="0" algn="l" defTabSz="914166" rtl="0" eaLnBrk="1" latinLnBrk="0" hangingPunct="1">
      <a:defRPr sz="1800" kern="1200">
        <a:solidFill>
          <a:schemeClr val="tx1"/>
        </a:solidFill>
        <a:latin typeface="+mn-lt"/>
        <a:ea typeface="+mn-ea"/>
        <a:cs typeface="+mn-cs"/>
      </a:defRPr>
    </a:lvl1pPr>
    <a:lvl2pPr marL="457083"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0" algn="l" defTabSz="914166" rtl="0" eaLnBrk="1" latinLnBrk="0" hangingPunct="1">
      <a:defRPr sz="1800" kern="1200">
        <a:solidFill>
          <a:schemeClr val="tx1"/>
        </a:solidFill>
        <a:latin typeface="+mn-lt"/>
        <a:ea typeface="+mn-ea"/>
        <a:cs typeface="+mn-cs"/>
      </a:defRPr>
    </a:lvl8pPr>
    <a:lvl9pPr marL="3656664" algn="l" defTabSz="91416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217A"/>
    <a:srgbClr val="98D0F0"/>
    <a:srgbClr val="2C75A2"/>
    <a:srgbClr val="EDF5F8"/>
    <a:srgbClr val="75AE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82293" autoAdjust="0"/>
  </p:normalViewPr>
  <p:slideViewPr>
    <p:cSldViewPr>
      <p:cViewPr varScale="1">
        <p:scale>
          <a:sx n="126" d="100"/>
          <a:sy n="126" d="100"/>
        </p:scale>
        <p:origin x="1200" y="120"/>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63622F4-97F7-47A1-9320-884B324A9EB8}" type="datetimeFigureOut">
              <a:rPr lang="en-US" smtClean="0"/>
              <a:t>1/23/2016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23563D8-F75B-49F0-A3D7-18D5E1D32397}" type="slidenum">
              <a:rPr lang="en-US" smtClean="0"/>
              <a:t>‹#›</a:t>
            </a:fld>
            <a:endParaRPr lang="en-US"/>
          </a:p>
        </p:txBody>
      </p:sp>
    </p:spTree>
    <p:extLst>
      <p:ext uri="{BB962C8B-B14F-4D97-AF65-F5344CB8AC3E}">
        <p14:creationId xmlns:p14="http://schemas.microsoft.com/office/powerpoint/2010/main" val="3183927000"/>
      </p:ext>
    </p:extLst>
  </p:cSld>
  <p:clrMap bg1="lt1" tx1="dk1" bg2="lt2" tx2="dk2" accent1="accent1" accent2="accent2" accent3="accent3" accent4="accent4" accent5="accent5" accent6="accent6" hlink="hlink" folHlink="folHlink"/>
  <p:notesStyle>
    <a:lvl1pPr marL="0" algn="l" defTabSz="914166" rtl="0" eaLnBrk="1" latinLnBrk="0" hangingPunct="1">
      <a:defRPr sz="1200" kern="1200">
        <a:solidFill>
          <a:schemeClr val="tx1"/>
        </a:solidFill>
        <a:latin typeface="+mn-lt"/>
        <a:ea typeface="+mn-ea"/>
        <a:cs typeface="+mn-cs"/>
      </a:defRPr>
    </a:lvl1pPr>
    <a:lvl2pPr marL="457083" algn="l" defTabSz="914166" rtl="0" eaLnBrk="1" latinLnBrk="0" hangingPunct="1">
      <a:defRPr sz="1200" kern="1200">
        <a:solidFill>
          <a:schemeClr val="tx1"/>
        </a:solidFill>
        <a:latin typeface="+mn-lt"/>
        <a:ea typeface="+mn-ea"/>
        <a:cs typeface="+mn-cs"/>
      </a:defRPr>
    </a:lvl2pPr>
    <a:lvl3pPr marL="914166" algn="l" defTabSz="914166" rtl="0" eaLnBrk="1" latinLnBrk="0" hangingPunct="1">
      <a:defRPr sz="1200" kern="1200">
        <a:solidFill>
          <a:schemeClr val="tx1"/>
        </a:solidFill>
        <a:latin typeface="+mn-lt"/>
        <a:ea typeface="+mn-ea"/>
        <a:cs typeface="+mn-cs"/>
      </a:defRPr>
    </a:lvl3pPr>
    <a:lvl4pPr marL="1371249" algn="l" defTabSz="914166" rtl="0" eaLnBrk="1" latinLnBrk="0" hangingPunct="1">
      <a:defRPr sz="1200" kern="1200">
        <a:solidFill>
          <a:schemeClr val="tx1"/>
        </a:solidFill>
        <a:latin typeface="+mn-lt"/>
        <a:ea typeface="+mn-ea"/>
        <a:cs typeface="+mn-cs"/>
      </a:defRPr>
    </a:lvl4pPr>
    <a:lvl5pPr marL="1828332" algn="l" defTabSz="914166" rtl="0" eaLnBrk="1" latinLnBrk="0" hangingPunct="1">
      <a:defRPr sz="1200" kern="1200">
        <a:solidFill>
          <a:schemeClr val="tx1"/>
        </a:solidFill>
        <a:latin typeface="+mn-lt"/>
        <a:ea typeface="+mn-ea"/>
        <a:cs typeface="+mn-cs"/>
      </a:defRPr>
    </a:lvl5pPr>
    <a:lvl6pPr marL="2285415" algn="l" defTabSz="914166" rtl="0" eaLnBrk="1" latinLnBrk="0" hangingPunct="1">
      <a:defRPr sz="1200" kern="1200">
        <a:solidFill>
          <a:schemeClr val="tx1"/>
        </a:solidFill>
        <a:latin typeface="+mn-lt"/>
        <a:ea typeface="+mn-ea"/>
        <a:cs typeface="+mn-cs"/>
      </a:defRPr>
    </a:lvl6pPr>
    <a:lvl7pPr marL="2742498" algn="l" defTabSz="914166" rtl="0" eaLnBrk="1" latinLnBrk="0" hangingPunct="1">
      <a:defRPr sz="1200" kern="1200">
        <a:solidFill>
          <a:schemeClr val="tx1"/>
        </a:solidFill>
        <a:latin typeface="+mn-lt"/>
        <a:ea typeface="+mn-ea"/>
        <a:cs typeface="+mn-cs"/>
      </a:defRPr>
    </a:lvl7pPr>
    <a:lvl8pPr marL="3199580" algn="l" defTabSz="914166" rtl="0" eaLnBrk="1" latinLnBrk="0" hangingPunct="1">
      <a:defRPr sz="1200" kern="1200">
        <a:solidFill>
          <a:schemeClr val="tx1"/>
        </a:solidFill>
        <a:latin typeface="+mn-lt"/>
        <a:ea typeface="+mn-ea"/>
        <a:cs typeface="+mn-cs"/>
      </a:defRPr>
    </a:lvl8pPr>
    <a:lvl9pPr marL="3656664" algn="l" defTabSz="914166"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2969579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ln/>
        </p:spPr>
      </p:sp>
      <p:sp>
        <p:nvSpPr>
          <p:cNvPr id="77827" name="Notes Placeholder 2"/>
          <p:cNvSpPr>
            <a:spLocks noGrp="1"/>
          </p:cNvSpPr>
          <p:nvPr>
            <p:ph type="body" idx="1"/>
          </p:nvPr>
        </p:nvSpPr>
        <p:spPr>
          <a:noFill/>
          <a:ln/>
        </p:spPr>
        <p:txBody>
          <a:bodyPr/>
          <a:lstStyle/>
          <a:p>
            <a:pPr marL="0" marR="0" indent="0" algn="l" defTabSz="924349" rtl="0" eaLnBrk="1" fontAlgn="base" latinLnBrk="0" hangingPunct="1">
              <a:lnSpc>
                <a:spcPct val="100000"/>
              </a:lnSpc>
              <a:spcBef>
                <a:spcPct val="30000"/>
              </a:spcBef>
              <a:spcAft>
                <a:spcPct val="0"/>
              </a:spcAft>
              <a:buClrTx/>
              <a:buSzTx/>
              <a:buFontTx/>
              <a:buNone/>
              <a:tabLst/>
              <a:defRPr/>
            </a:pPr>
            <a:r>
              <a:rPr lang="en-US" dirty="0" smtClean="0"/>
              <a:t>Publisher services carry out various file operations against a web application's directory structure.</a:t>
            </a:r>
          </a:p>
          <a:p>
            <a:pPr marL="0" marR="0" indent="0" algn="l" defTabSz="924349" rtl="0" eaLnBrk="1" fontAlgn="base" latinLnBrk="0" hangingPunct="1">
              <a:lnSpc>
                <a:spcPct val="100000"/>
              </a:lnSpc>
              <a:spcBef>
                <a:spcPct val="30000"/>
              </a:spcBef>
              <a:spcAft>
                <a:spcPct val="0"/>
              </a:spcAft>
              <a:buClrTx/>
              <a:buSzTx/>
              <a:buFontTx/>
              <a:buNone/>
              <a:tabLst/>
              <a:defRPr/>
            </a:pPr>
            <a:endParaRPr lang="en-US" dirty="0" smtClean="0"/>
          </a:p>
          <a:p>
            <a:pPr marL="0" indent="0">
              <a:spcAft>
                <a:spcPts val="600"/>
              </a:spcAft>
              <a:buFont typeface="Arial" pitchFamily="34" charset="0"/>
              <a:buNone/>
            </a:pPr>
            <a:r>
              <a:rPr lang="en-US" dirty="0" smtClean="0"/>
              <a:t>Publishers authenticate developers and allow to:</a:t>
            </a:r>
          </a:p>
          <a:p>
            <a:pPr marL="463550" lvl="1" indent="-285750">
              <a:spcAft>
                <a:spcPts val="600"/>
              </a:spcAft>
              <a:buFont typeface="Arial" pitchFamily="34" charset="0"/>
              <a:buChar char="•"/>
            </a:pPr>
            <a:r>
              <a:rPr lang="en-US" dirty="0" smtClean="0"/>
              <a:t>Upload/install web application</a:t>
            </a:r>
          </a:p>
          <a:p>
            <a:pPr marL="463550" lvl="1" indent="-285750">
              <a:spcAft>
                <a:spcPts val="600"/>
              </a:spcAft>
              <a:buFont typeface="Arial" pitchFamily="34" charset="0"/>
              <a:buChar char="•"/>
            </a:pPr>
            <a:r>
              <a:rPr lang="en-US" dirty="0" smtClean="0"/>
              <a:t>Modify existing web application</a:t>
            </a:r>
          </a:p>
          <a:p>
            <a:pPr marL="463550" lvl="1" indent="-285750">
              <a:spcAft>
                <a:spcPts val="600"/>
              </a:spcAft>
              <a:buFont typeface="Arial" pitchFamily="34" charset="0"/>
              <a:buChar char="•"/>
            </a:pPr>
            <a:r>
              <a:rPr lang="en-US" dirty="0" smtClean="0"/>
              <a:t>Download copies of web applications.</a:t>
            </a:r>
          </a:p>
          <a:p>
            <a:pPr defTabSz="924349" fontAlgn="base">
              <a:spcBef>
                <a:spcPct val="30000"/>
              </a:spcBef>
              <a:spcAft>
                <a:spcPct val="0"/>
              </a:spcAft>
              <a:defRPr/>
            </a:pPr>
            <a:endParaRPr lang="en-US" sz="1200" kern="1200" dirty="0" smtClean="0">
              <a:solidFill>
                <a:schemeClr val="tx1"/>
              </a:solidFill>
              <a:effectLst/>
              <a:latin typeface="+mn-lt"/>
              <a:ea typeface="+mn-ea"/>
              <a:cs typeface="+mn-cs"/>
            </a:endParaRPr>
          </a:p>
        </p:txBody>
      </p:sp>
      <p:sp>
        <p:nvSpPr>
          <p:cNvPr id="6" name="Rectangle 7"/>
          <p:cNvSpPr>
            <a:spLocks noGrp="1" noChangeArrowheads="1"/>
          </p:cNvSpPr>
          <p:nvPr>
            <p:ph type="sldNum" sz="quarter" idx="5"/>
          </p:nvPr>
        </p:nvSpPr>
        <p:spPr bwMode="auto">
          <a:xfrm>
            <a:off x="3978133" y="8842029"/>
            <a:ext cx="3043343" cy="465455"/>
          </a:xfrm>
          <a:prstGeom prst="rect">
            <a:avLst/>
          </a:prstGeom>
          <a:noFill/>
          <a:ln w="9525">
            <a:noFill/>
            <a:miter lim="800000"/>
            <a:headEnd/>
            <a:tailEnd/>
          </a:ln>
          <a:effectLst/>
        </p:spPr>
        <p:txBody>
          <a:bodyPr vert="horz" wrap="square" lIns="93313" tIns="46657" rIns="93313" bIns="46657" numCol="1" anchor="b" anchorCtr="0" compatLnSpc="1">
            <a:prstTxWarp prst="textNoShape">
              <a:avLst/>
            </a:prstTxWarp>
          </a:bodyPr>
          <a:lstStyle>
            <a:lvl1pPr algn="r">
              <a:defRPr sz="1000">
                <a:latin typeface="Segoe UI" pitchFamily="34" charset="0"/>
                <a:ea typeface="Segoe UI" pitchFamily="34" charset="0"/>
                <a:cs typeface="Segoe UI" pitchFamily="34" charset="0"/>
              </a:defRPr>
            </a:lvl1pPr>
          </a:lstStyle>
          <a:p>
            <a:pPr>
              <a:defRPr/>
            </a:pPr>
            <a:r>
              <a:rPr lang="en-US" dirty="0" smtClean="0">
                <a:solidFill>
                  <a:prstClr val="black"/>
                </a:solidFill>
              </a:rPr>
              <a:t>Page </a:t>
            </a:r>
            <a:fld id="{EDC14EA9-1EFE-41E1-9A14-102AE98DBB77}" type="slidenum">
              <a:rPr lang="en-US" b="1" smtClean="0">
                <a:solidFill>
                  <a:prstClr val="black"/>
                </a:solidFill>
              </a:rPr>
              <a:pPr>
                <a:defRPr/>
              </a:pPr>
              <a:t>11</a:t>
            </a:fld>
            <a:endParaRPr lang="en-US" b="1" dirty="0">
              <a:solidFill>
                <a:prstClr val="black"/>
              </a:solidFill>
            </a:endParaRPr>
          </a:p>
        </p:txBody>
      </p:sp>
    </p:spTree>
    <p:extLst>
      <p:ext uri="{BB962C8B-B14F-4D97-AF65-F5344CB8AC3E}">
        <p14:creationId xmlns:p14="http://schemas.microsoft.com/office/powerpoint/2010/main" val="3720666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3563D8-F75B-49F0-A3D7-18D5E1D32397}" type="slidenum">
              <a:rPr lang="en-US" smtClean="0"/>
              <a:t>12</a:t>
            </a:fld>
            <a:endParaRPr lang="en-US"/>
          </a:p>
        </p:txBody>
      </p:sp>
    </p:spTree>
    <p:extLst>
      <p:ext uri="{BB962C8B-B14F-4D97-AF65-F5344CB8AC3E}">
        <p14:creationId xmlns:p14="http://schemas.microsoft.com/office/powerpoint/2010/main" val="1384760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3563D8-F75B-49F0-A3D7-18D5E1D32397}" type="slidenum">
              <a:rPr lang="en-US" smtClean="0"/>
              <a:t>13</a:t>
            </a:fld>
            <a:endParaRPr lang="en-US"/>
          </a:p>
        </p:txBody>
      </p:sp>
    </p:spTree>
    <p:extLst>
      <p:ext uri="{BB962C8B-B14F-4D97-AF65-F5344CB8AC3E}">
        <p14:creationId xmlns:p14="http://schemas.microsoft.com/office/powerpoint/2010/main" val="18128687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3563D8-F75B-49F0-A3D7-18D5E1D32397}" type="slidenum">
              <a:rPr lang="en-US" smtClean="0"/>
              <a:t>14</a:t>
            </a:fld>
            <a:endParaRPr lang="en-US"/>
          </a:p>
        </p:txBody>
      </p:sp>
    </p:spTree>
    <p:extLst>
      <p:ext uri="{BB962C8B-B14F-4D97-AF65-F5344CB8AC3E}">
        <p14:creationId xmlns:p14="http://schemas.microsoft.com/office/powerpoint/2010/main" val="2103223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3563D8-F75B-49F0-A3D7-18D5E1D32397}" type="slidenum">
              <a:rPr lang="en-US" smtClean="0"/>
              <a:t>15</a:t>
            </a:fld>
            <a:endParaRPr lang="en-US"/>
          </a:p>
        </p:txBody>
      </p:sp>
    </p:spTree>
    <p:extLst>
      <p:ext uri="{BB962C8B-B14F-4D97-AF65-F5344CB8AC3E}">
        <p14:creationId xmlns:p14="http://schemas.microsoft.com/office/powerpoint/2010/main" val="13784224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3563D8-F75B-49F0-A3D7-18D5E1D32397}" type="slidenum">
              <a:rPr lang="en-US" smtClean="0"/>
              <a:t>16</a:t>
            </a:fld>
            <a:endParaRPr lang="en-US"/>
          </a:p>
        </p:txBody>
      </p:sp>
    </p:spTree>
    <p:extLst>
      <p:ext uri="{BB962C8B-B14F-4D97-AF65-F5344CB8AC3E}">
        <p14:creationId xmlns:p14="http://schemas.microsoft.com/office/powerpoint/2010/main" val="685150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3563D8-F75B-49F0-A3D7-18D5E1D32397}" type="slidenum">
              <a:rPr lang="en-US" smtClean="0"/>
              <a:t>17</a:t>
            </a:fld>
            <a:endParaRPr lang="en-US"/>
          </a:p>
        </p:txBody>
      </p:sp>
    </p:spTree>
    <p:extLst>
      <p:ext uri="{BB962C8B-B14F-4D97-AF65-F5344CB8AC3E}">
        <p14:creationId xmlns:p14="http://schemas.microsoft.com/office/powerpoint/2010/main" val="21737895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3563D8-F75B-49F0-A3D7-18D5E1D32397}" type="slidenum">
              <a:rPr lang="en-US" smtClean="0"/>
              <a:t>18</a:t>
            </a:fld>
            <a:endParaRPr lang="en-US"/>
          </a:p>
        </p:txBody>
      </p:sp>
    </p:spTree>
    <p:extLst>
      <p:ext uri="{BB962C8B-B14F-4D97-AF65-F5344CB8AC3E}">
        <p14:creationId xmlns:p14="http://schemas.microsoft.com/office/powerpoint/2010/main" val="28568155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3563D8-F75B-49F0-A3D7-18D5E1D32397}" type="slidenum">
              <a:rPr lang="en-US" smtClean="0"/>
              <a:t>19</a:t>
            </a:fld>
            <a:endParaRPr lang="en-US"/>
          </a:p>
        </p:txBody>
      </p:sp>
    </p:spTree>
    <p:extLst>
      <p:ext uri="{BB962C8B-B14F-4D97-AF65-F5344CB8AC3E}">
        <p14:creationId xmlns:p14="http://schemas.microsoft.com/office/powerpoint/2010/main" val="35305022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3563D8-F75B-49F0-A3D7-18D5E1D32397}" type="slidenum">
              <a:rPr lang="en-US" smtClean="0"/>
              <a:t>20</a:t>
            </a:fld>
            <a:endParaRPr lang="en-US"/>
          </a:p>
        </p:txBody>
      </p:sp>
    </p:spTree>
    <p:extLst>
      <p:ext uri="{BB962C8B-B14F-4D97-AF65-F5344CB8AC3E}">
        <p14:creationId xmlns:p14="http://schemas.microsoft.com/office/powerpoint/2010/main" val="3011144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09517">
              <a:lnSpc>
                <a:spcPct val="90000"/>
              </a:lnSpc>
              <a:spcAft>
                <a:spcPts val="331"/>
              </a:spcAft>
              <a:defRPr/>
            </a:pPr>
            <a:r>
              <a:rPr lang="en-US" dirty="0" smtClean="0"/>
              <a:t>Developers can </a:t>
            </a:r>
            <a:r>
              <a:rPr lang="en-US" dirty="0"/>
              <a:t>be roughly subdivided into two distinct camps: </a:t>
            </a:r>
            <a:r>
              <a:rPr lang="en-US" dirty="0" smtClean="0"/>
              <a:t>1.) developers </a:t>
            </a:r>
            <a:r>
              <a:rPr lang="en-US" dirty="0"/>
              <a:t>writing apps against the existing, client/server application pattern, and 2.) developers writing apps against the emerging, device/services application pattern.   </a:t>
            </a:r>
          </a:p>
          <a:p>
            <a:pPr defTabSz="909517">
              <a:lnSpc>
                <a:spcPct val="90000"/>
              </a:lnSpc>
              <a:spcAft>
                <a:spcPts val="331"/>
              </a:spcAft>
              <a:defRPr/>
            </a:pPr>
            <a:endParaRPr lang="en-US" dirty="0" smtClean="0"/>
          </a:p>
          <a:p>
            <a:pPr defTabSz="909517">
              <a:lnSpc>
                <a:spcPct val="90000"/>
              </a:lnSpc>
              <a:spcAft>
                <a:spcPts val="331"/>
              </a:spcAft>
              <a:defRPr/>
            </a:pPr>
            <a:r>
              <a:rPr lang="en-US" dirty="0" smtClean="0"/>
              <a:t>The existing</a:t>
            </a:r>
            <a:r>
              <a:rPr lang="en-US" baseline="0" dirty="0" smtClean="0"/>
              <a:t> app pattern is line-of-business (LOB) apps, forms over data, and web implementations of this are generally static pages</a:t>
            </a:r>
          </a:p>
          <a:p>
            <a:pPr defTabSz="909517">
              <a:lnSpc>
                <a:spcPct val="90000"/>
              </a:lnSpc>
              <a:spcAft>
                <a:spcPts val="331"/>
              </a:spcAft>
              <a:defRPr/>
            </a:pPr>
            <a:endParaRPr lang="en-US" baseline="0" dirty="0" smtClean="0"/>
          </a:p>
          <a:p>
            <a:pPr defTabSz="909517">
              <a:lnSpc>
                <a:spcPct val="90000"/>
              </a:lnSpc>
              <a:spcAft>
                <a:spcPts val="331"/>
              </a:spcAft>
              <a:defRPr/>
            </a:pPr>
            <a:r>
              <a:rPr lang="en-US" baseline="0" dirty="0" smtClean="0"/>
              <a:t>The new app pattern is either device-first, in which you have a multi-device, multi-screen experience, that takes a cloud service dependency, or cloud-first, in which the core asset is a cloud service which surfaces as an experience on a device (or multiple devices).  </a:t>
            </a:r>
            <a:endParaRPr lang="en-US" dirty="0"/>
          </a:p>
        </p:txBody>
      </p:sp>
      <p:sp>
        <p:nvSpPr>
          <p:cNvPr id="4" name="Date Placeholder 3"/>
          <p:cNvSpPr>
            <a:spLocks noGrp="1"/>
          </p:cNvSpPr>
          <p:nvPr>
            <p:ph type="dt" idx="10"/>
          </p:nvPr>
        </p:nvSpPr>
        <p:spPr/>
        <p:txBody>
          <a:bodyPr/>
          <a:lstStyle/>
          <a:p>
            <a:fld id="{D6DDADEE-5CA5-468A-9BF3-116CAE57484D}" type="datetime1">
              <a:rPr lang="en-US" smtClean="0">
                <a:solidFill>
                  <a:prstClr val="black"/>
                </a:solidFill>
              </a:rPr>
              <a:pPr/>
              <a:t>1/23/2016</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4927" defTabSz="926530"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4927" defTabSz="926530"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162718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3563D8-F75B-49F0-A3D7-18D5E1D32397}" type="slidenum">
              <a:rPr lang="en-US" smtClean="0"/>
              <a:t>21</a:t>
            </a:fld>
            <a:endParaRPr lang="en-US"/>
          </a:p>
        </p:txBody>
      </p:sp>
    </p:spTree>
    <p:extLst>
      <p:ext uri="{BB962C8B-B14F-4D97-AF65-F5344CB8AC3E}">
        <p14:creationId xmlns:p14="http://schemas.microsoft.com/office/powerpoint/2010/main" val="35033618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3563D8-F75B-49F0-A3D7-18D5E1D32397}" type="slidenum">
              <a:rPr lang="en-US" smtClean="0"/>
              <a:t>22</a:t>
            </a:fld>
            <a:endParaRPr lang="en-US"/>
          </a:p>
        </p:txBody>
      </p:sp>
    </p:spTree>
    <p:extLst>
      <p:ext uri="{BB962C8B-B14F-4D97-AF65-F5344CB8AC3E}">
        <p14:creationId xmlns:p14="http://schemas.microsoft.com/office/powerpoint/2010/main" val="38290619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0525" y="673100"/>
            <a:ext cx="3244850" cy="1825625"/>
          </a:xfrm>
        </p:spPr>
      </p:sp>
      <p:sp>
        <p:nvSpPr>
          <p:cNvPr id="3" name="Notes Placeholder 2"/>
          <p:cNvSpPr>
            <a:spLocks noGrp="1"/>
          </p:cNvSpPr>
          <p:nvPr>
            <p:ph type="body" idx="1"/>
          </p:nvPr>
        </p:nvSpPr>
        <p:spPr>
          <a:xfrm>
            <a:off x="684560" y="2798290"/>
            <a:ext cx="5476479" cy="5733425"/>
          </a:xfrm>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31969081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3563D8-F75B-49F0-A3D7-18D5E1D32397}" type="slidenum">
              <a:rPr lang="en-US" smtClean="0"/>
              <a:t>24</a:t>
            </a:fld>
            <a:endParaRPr lang="en-US"/>
          </a:p>
        </p:txBody>
      </p:sp>
    </p:spTree>
    <p:extLst>
      <p:ext uri="{BB962C8B-B14F-4D97-AF65-F5344CB8AC3E}">
        <p14:creationId xmlns:p14="http://schemas.microsoft.com/office/powerpoint/2010/main" val="3280551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39900" y="620713"/>
            <a:ext cx="3365500" cy="1892300"/>
          </a:xfrm>
        </p:spPr>
      </p:sp>
      <p:sp>
        <p:nvSpPr>
          <p:cNvPr id="3" name="Notes Placeholder 2"/>
          <p:cNvSpPr>
            <a:spLocks noGrp="1"/>
          </p:cNvSpPr>
          <p:nvPr>
            <p:ph type="body" idx="1"/>
          </p:nvPr>
        </p:nvSpPr>
        <p:spPr>
          <a:xfrm>
            <a:off x="684560" y="2869519"/>
            <a:ext cx="5476479" cy="5601143"/>
          </a:xfrm>
        </p:spPr>
        <p:txBody>
          <a:bodyPr/>
          <a:lstStyle/>
          <a:p>
            <a:r>
              <a:rPr lang="en-US" dirty="0"/>
              <a:t>For Microsoft, the runtime for the cloud OS is a set of capabilities that will enable development against the cloud design point and new app patterns.  It’s comprised of a core set of capabilities such as virtual machines, websites, and media &amp; mobile services that developers can extend through higher level services such as identity, data, and integration.  In addition, application/SaaS-level extensibility also enables an increasingly relevant class of apps, especially for business application developers.  As developers shift toward the emerging app pattern, this portfolio of capabilities will become the baseline set of requirements, and only Microsoft has this portfolio today</a:t>
            </a:r>
            <a:r>
              <a:rPr lang="en-US" dirty="0" smtClean="0"/>
              <a: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1910958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43075" y="588963"/>
            <a:ext cx="3359150" cy="1889125"/>
          </a:xfrm>
        </p:spPr>
      </p:sp>
      <p:sp>
        <p:nvSpPr>
          <p:cNvPr id="3" name="Notes Placeholder 2"/>
          <p:cNvSpPr>
            <a:spLocks noGrp="1"/>
          </p:cNvSpPr>
          <p:nvPr>
            <p:ph type="body" idx="1"/>
          </p:nvPr>
        </p:nvSpPr>
        <p:spPr>
          <a:xfrm>
            <a:off x="684560" y="2838994"/>
            <a:ext cx="5476479" cy="5692722"/>
          </a:xfrm>
        </p:spPr>
        <p:txBody>
          <a:bodyPr/>
          <a:lstStyle/>
          <a:p>
            <a:r>
              <a:rPr lang="en-US" b="1" dirty="0" smtClean="0"/>
              <a:t>Key Points:</a:t>
            </a:r>
            <a:endParaRPr lang="en-US" b="0" dirty="0" smtClean="0"/>
          </a:p>
          <a:p>
            <a:pPr marL="171450" indent="-171450">
              <a:buFont typeface="Arial" panose="020B0604020202020204" pitchFamily="34" charset="0"/>
              <a:buChar char="•"/>
            </a:pPr>
            <a:r>
              <a:rPr lang="en-US" dirty="0" smtClean="0"/>
              <a:t>Windows</a:t>
            </a:r>
            <a:r>
              <a:rPr lang="en-US" baseline="0" dirty="0" smtClean="0"/>
              <a:t> is our platform for both devices and services, server and cloud</a:t>
            </a:r>
            <a:endParaRPr lang="en-US" dirty="0" smtClean="0"/>
          </a:p>
          <a:p>
            <a:pPr marL="171450" indent="-171450">
              <a:buFont typeface="Arial" panose="020B0604020202020204" pitchFamily="34" charset="0"/>
              <a:buChar char="•"/>
            </a:pPr>
            <a:r>
              <a:rPr lang="en-US" dirty="0" smtClean="0"/>
              <a:t>Common thread across all of Windows – PC, Tablet, Phone, Server, Cloud, Data – It is all Windows</a:t>
            </a:r>
          </a:p>
          <a:p>
            <a:pPr marL="171450" indent="-171450">
              <a:buFont typeface="Arial" panose="020B0604020202020204" pitchFamily="34" charset="0"/>
              <a:buChar char="•"/>
            </a:pPr>
            <a:r>
              <a:rPr lang="en-US" dirty="0" smtClean="0"/>
              <a:t>What we learn from hosting some of</a:t>
            </a:r>
            <a:r>
              <a:rPr lang="en-US" baseline="0" dirty="0" smtClean="0"/>
              <a:t> the largest services in the world we implement in our products. </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673318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7" name="Slide Number Placeholder 6"/>
          <p:cNvSpPr>
            <a:spLocks noGrp="1"/>
          </p:cNvSpPr>
          <p:nvPr>
            <p:ph type="sldNum" sz="quarter" idx="13"/>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3025073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We're building a very robust Windows Azure app model.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At the bottom of the app model is our infrastructure. Datacenters.</a:t>
            </a:r>
            <a:r>
              <a:rPr lang="en-US" sz="1200" kern="1200" baseline="0" dirty="0" smtClean="0">
                <a:solidFill>
                  <a:schemeClr val="tx1"/>
                </a:solidFill>
                <a:effectLst/>
                <a:latin typeface="+mn-lt"/>
                <a:ea typeface="+mn-ea"/>
                <a:cs typeface="+mn-cs"/>
              </a:rPr>
              <a:t> Edge n</a:t>
            </a:r>
            <a:r>
              <a:rPr lang="en-US" sz="1200" kern="1200" dirty="0" smtClean="0">
                <a:solidFill>
                  <a:schemeClr val="tx1"/>
                </a:solidFill>
                <a:effectLst/>
                <a:latin typeface="+mn-lt"/>
                <a:ea typeface="+mn-ea"/>
                <a:cs typeface="+mn-cs"/>
              </a:rPr>
              <a:t>etwork. At the compute-storage-network level, at the datacenter scale and multi-datacenter scale. And that really is the operating system that is Windows at the backend, at this point, which in fact shipped even in Windows Server for a different scale unit. </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0" indent="0">
              <a:buFont typeface="Arial" panose="020B0604020202020204" pitchFamily="34" charset="0"/>
              <a:buNone/>
            </a:pPr>
            <a:r>
              <a:rPr lang="en-US" sz="1200" kern="1200" dirty="0" smtClean="0">
                <a:solidFill>
                  <a:schemeClr val="tx1"/>
                </a:solidFill>
                <a:effectLst/>
                <a:latin typeface="+mn-lt"/>
                <a:ea typeface="+mn-ea"/>
                <a:cs typeface="+mn-cs"/>
              </a:rPr>
              <a:t>Application containers. And we're unique in providing a complete </a:t>
            </a:r>
            <a:r>
              <a:rPr lang="en-US" sz="1200" kern="1200" dirty="0" err="1" smtClean="0">
                <a:solidFill>
                  <a:schemeClr val="tx1"/>
                </a:solidFill>
                <a:effectLst/>
                <a:latin typeface="+mn-lt"/>
                <a:ea typeface="+mn-ea"/>
                <a:cs typeface="+mn-cs"/>
              </a:rPr>
              <a:t>IaaS</a:t>
            </a:r>
            <a:r>
              <a:rPr lang="en-US" sz="1200" kern="1200" dirty="0" smtClean="0">
                <a:solidFill>
                  <a:schemeClr val="tx1"/>
                </a:solidFill>
                <a:effectLst/>
                <a:latin typeface="+mn-lt"/>
                <a:ea typeface="+mn-ea"/>
                <a:cs typeface="+mn-cs"/>
              </a:rPr>
              <a:t> plus </a:t>
            </a:r>
            <a:r>
              <a:rPr lang="en-US" sz="1200" kern="1200" dirty="0" err="1" smtClean="0">
                <a:solidFill>
                  <a:schemeClr val="tx1"/>
                </a:solidFill>
                <a:effectLst/>
                <a:latin typeface="+mn-lt"/>
                <a:ea typeface="+mn-ea"/>
                <a:cs typeface="+mn-cs"/>
              </a:rPr>
              <a:t>PaaS</a:t>
            </a:r>
            <a:r>
              <a:rPr lang="en-US" sz="1200" kern="1200" dirty="0" smtClean="0">
                <a:solidFill>
                  <a:schemeClr val="tx1"/>
                </a:solidFill>
                <a:effectLst/>
                <a:latin typeface="+mn-lt"/>
                <a:ea typeface="+mn-ea"/>
                <a:cs typeface="+mn-cs"/>
              </a:rPr>
              <a:t>, which is infrastructure as a service and platform as a service capability when it comes to application containers. Everything from virtual machines with full persistence to websites to mobile to media services to cloud services. So that capability is what allows you to build these rich applications and very capable applications. </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0" indent="0">
              <a:buFont typeface="Arial" panose="020B0604020202020204" pitchFamily="34" charset="0"/>
              <a:buNone/>
            </a:pPr>
            <a:r>
              <a:rPr lang="en-US" sz="1200" kern="1200" dirty="0" smtClean="0">
                <a:solidFill>
                  <a:schemeClr val="tx1"/>
                </a:solidFill>
                <a:effectLst/>
                <a:latin typeface="+mn-lt"/>
                <a:ea typeface="+mn-ea"/>
                <a:cs typeface="+mn-cs"/>
              </a:rPr>
              <a:t>Beyond that, we also believe that we can completely change the economics of what complex applications have needed in the past. We can take both productivity around development and continuous deployment and cycling through your code of any complex application and reduce it by orders of magnitude.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Take identity. We are going to change the nature of how people set up your applications to be able to accept multiple identities, have strong authentication and authorization, how to have a directory with rich people schema underneath it that you can use for authorization.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Integration, take all of the complex business-to-business or EI type of project that you have to write a lot of setup before you even write the core logic; we want to change the very nature of how you go about that with our integration services.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And when it comes to data, there is not a single application now that doesn't have a diverse set of needs when it comes to the data from everything from SQL to </a:t>
            </a:r>
            <a:r>
              <a:rPr lang="en-US" sz="1200" kern="1200" dirty="0" err="1" smtClean="0">
                <a:solidFill>
                  <a:schemeClr val="tx1"/>
                </a:solidFill>
                <a:effectLst/>
                <a:latin typeface="+mn-lt"/>
                <a:ea typeface="+mn-ea"/>
                <a:cs typeface="+mn-cs"/>
              </a:rPr>
              <a:t>NoSQL</a:t>
            </a:r>
            <a:r>
              <a:rPr lang="en-US" sz="1200" kern="1200" dirty="0" smtClean="0">
                <a:solidFill>
                  <a:schemeClr val="tx1"/>
                </a:solidFill>
                <a:effectLst/>
                <a:latin typeface="+mn-lt"/>
                <a:ea typeface="+mn-ea"/>
                <a:cs typeface="+mn-cs"/>
              </a:rPr>
              <a:t>, all types of processing from transactional to streaming to interactive BI to </a:t>
            </a:r>
            <a:r>
              <a:rPr lang="en-US" sz="1200" kern="1200" dirty="0" err="1" smtClean="0">
                <a:solidFill>
                  <a:schemeClr val="tx1"/>
                </a:solidFill>
                <a:effectLst/>
                <a:latin typeface="+mn-lt"/>
                <a:ea typeface="+mn-ea"/>
                <a:cs typeface="+mn-cs"/>
              </a:rPr>
              <a:t>MapReduce</a:t>
            </a:r>
            <a:r>
              <a:rPr lang="en-US" sz="1200" kern="1200" dirty="0" smtClean="0">
                <a:solidFill>
                  <a:schemeClr val="tx1"/>
                </a:solidFill>
                <a:effectLst/>
                <a:latin typeface="+mn-lt"/>
                <a:ea typeface="+mn-ea"/>
                <a:cs typeface="+mn-cs"/>
              </a:rPr>
              <a:t>. And we have a full portfolio of storage technologies all provided as platform services so that your application development can be that much richer and that much easier.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Now, obviously, the story will not be complete without great tooling and great programming model. </a:t>
            </a:r>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2798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798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1/23/2016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2061233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46263" y="588963"/>
            <a:ext cx="3152775" cy="1773237"/>
          </a:xfrm>
        </p:spPr>
      </p:sp>
      <p:sp>
        <p:nvSpPr>
          <p:cNvPr id="3" name="Notes Placeholder 2"/>
          <p:cNvSpPr>
            <a:spLocks noGrp="1"/>
          </p:cNvSpPr>
          <p:nvPr>
            <p:ph type="body" idx="1"/>
          </p:nvPr>
        </p:nvSpPr>
        <p:spPr>
          <a:xfrm>
            <a:off x="684560" y="2737238"/>
            <a:ext cx="5476479" cy="5794477"/>
          </a:xfrm>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4054476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Segoe UI" pitchFamily="34" charset="0"/>
                <a:ea typeface="Segoe UI" pitchFamily="34" charset="0"/>
                <a:cs typeface="Segoe UI" pitchFamily="34" charset="0"/>
              </a:rPr>
              <a:t>Web Sites is a </a:t>
            </a:r>
            <a:r>
              <a:rPr lang="en-US" b="0" dirty="0" smtClean="0">
                <a:latin typeface="Segoe UI" pitchFamily="34" charset="0"/>
                <a:ea typeface="Segoe UI" pitchFamily="34" charset="0"/>
                <a:cs typeface="Segoe UI" pitchFamily="34" charset="0"/>
              </a:rPr>
              <a:t>highly scalable web hosting service for public and private clouds </a:t>
            </a:r>
            <a:r>
              <a:rPr lang="en-US" dirty="0" smtClean="0">
                <a:latin typeface="Segoe UI" pitchFamily="34" charset="0"/>
                <a:ea typeface="Segoe UI" pitchFamily="34" charset="0"/>
                <a:cs typeface="Segoe UI" pitchFamily="34" charset="0"/>
              </a:rPr>
              <a:t>that is optimized for cloud hosting economics and integrated with the world’s most popular OSS Web apps, frameworks and tools.</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dirty="0" smtClean="0">
              <a:latin typeface="Segoe UI" pitchFamily="34" charset="0"/>
              <a:ea typeface="Segoe UI" pitchFamily="34" charset="0"/>
              <a:cs typeface="Segoe UI"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smtClean="0">
                <a:effectLst/>
                <a:latin typeface="Segoe UI" pitchFamily="34" charset="0"/>
                <a:ea typeface="Segoe UI" pitchFamily="34" charset="0"/>
                <a:cs typeface="Segoe UI" pitchFamily="34" charset="0"/>
              </a:rPr>
              <a:t>Create high-density, scalable website hosting services that are simple to deploy and administer, operating tens of thousands of sites in a single web farm. </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dirty="0" smtClean="0">
              <a:effectLst/>
              <a:latin typeface="Segoe UI" pitchFamily="34" charset="0"/>
              <a:ea typeface="Segoe UI" pitchFamily="34" charset="0"/>
              <a:cs typeface="Segoe UI"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smtClean="0">
                <a:effectLst/>
                <a:latin typeface="Segoe UI" pitchFamily="34" charset="0"/>
                <a:ea typeface="Segoe UI" pitchFamily="34" charset="0"/>
                <a:cs typeface="Segoe UI" pitchFamily="34" charset="0"/>
              </a:rPr>
              <a:t>Out-of-the-box automation lowers customer onboarding costs while resource metering and throttling can help tailor customer offerings.</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dirty="0" smtClean="0">
              <a:effectLst/>
              <a:latin typeface="Segoe UI" pitchFamily="34" charset="0"/>
              <a:ea typeface="Segoe UI" pitchFamily="34" charset="0"/>
              <a:cs typeface="Segoe UI"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smtClean="0">
                <a:effectLst/>
                <a:latin typeface="Segoe UI" pitchFamily="34" charset="0"/>
                <a:ea typeface="Segoe UI" pitchFamily="34" charset="0"/>
                <a:cs typeface="Segoe UI" pitchFamily="34" charset="0"/>
              </a:rPr>
              <a:t>Supports many frameworks including ASP.NET, Classic ASP, PHP, and Node.js with full Git integration for source code control. Integration of the Web App Gallery allows customers access to popular web applications.</a:t>
            </a:r>
            <a:endParaRPr lang="en-US" dirty="0" smtClean="0">
              <a:latin typeface="Segoe UI" pitchFamily="34" charset="0"/>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3C1AD1F8-85C8-4BEF-8FD3-D9F35D614EDB}" type="slidenum">
              <a:rPr lang="en-US" smtClean="0"/>
              <a:t>9</a:t>
            </a:fld>
            <a:endParaRPr lang="en-US" dirty="0"/>
          </a:p>
        </p:txBody>
      </p:sp>
    </p:spTree>
    <p:extLst>
      <p:ext uri="{BB962C8B-B14F-4D97-AF65-F5344CB8AC3E}">
        <p14:creationId xmlns:p14="http://schemas.microsoft.com/office/powerpoint/2010/main" val="1841535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ln/>
        </p:spPr>
      </p:sp>
      <p:sp>
        <p:nvSpPr>
          <p:cNvPr id="77827" name="Notes Placeholder 2"/>
          <p:cNvSpPr>
            <a:spLocks noGrp="1"/>
          </p:cNvSpPr>
          <p:nvPr>
            <p:ph type="body" idx="1"/>
          </p:nvPr>
        </p:nvSpPr>
        <p:spPr>
          <a:noFill/>
          <a:ln/>
        </p:spPr>
        <p:txBody>
          <a:bodyPr/>
          <a:lstStyle/>
          <a:p>
            <a:pPr defTabSz="933237" eaLnBrk="0" fontAlgn="base" hangingPunct="0">
              <a:spcBef>
                <a:spcPct val="30000"/>
              </a:spcBef>
              <a:spcAft>
                <a:spcPct val="0"/>
              </a:spcAft>
              <a:defRPr/>
            </a:pPr>
            <a:r>
              <a:rPr lang="en-US" sz="1200" b="1" dirty="0" smtClean="0">
                <a:latin typeface="Segoe UI" pitchFamily="34" charset="0"/>
                <a:ea typeface="Segoe UI" pitchFamily="34" charset="0"/>
                <a:cs typeface="Segoe UI" pitchFamily="34" charset="0"/>
              </a:rPr>
              <a:t>Traditional web server environment</a:t>
            </a:r>
            <a:endParaRPr lang="en-US" sz="1200" dirty="0" smtClean="0">
              <a:latin typeface="Segoe UI" pitchFamily="34" charset="0"/>
              <a:ea typeface="Segoe UI" pitchFamily="34" charset="0"/>
              <a:cs typeface="Segoe UI" pitchFamily="34" charset="0"/>
            </a:endParaRPr>
          </a:p>
          <a:p>
            <a:pPr>
              <a:spcAft>
                <a:spcPts val="612"/>
              </a:spcAft>
            </a:pPr>
            <a:r>
              <a:rPr lang="en-US" sz="1200" dirty="0" smtClean="0">
                <a:latin typeface="Segoe UI" pitchFamily="34" charset="0"/>
                <a:ea typeface="Segoe UI" pitchFamily="34" charset="0"/>
                <a:cs typeface="Segoe UI" pitchFamily="34" charset="0"/>
              </a:rPr>
              <a:t>The primary challenge</a:t>
            </a:r>
            <a:r>
              <a:rPr lang="en-US" sz="1200" baseline="0" dirty="0" smtClean="0">
                <a:latin typeface="Segoe UI" pitchFamily="34" charset="0"/>
                <a:ea typeface="Segoe UI" pitchFamily="34" charset="0"/>
                <a:cs typeface="Segoe UI" pitchFamily="34" charset="0"/>
              </a:rPr>
              <a:t> hosters have found with our web app architecture to date is that in this model, applications have an affinity to just a single server and this can cause a lot of problems for a large scale, multitenant web farm.  </a:t>
            </a:r>
            <a:r>
              <a:rPr lang="en-US" sz="1200" dirty="0" smtClean="0">
                <a:latin typeface="Segoe UI" pitchFamily="34" charset="0"/>
                <a:ea typeface="Segoe UI" pitchFamily="34" charset="0"/>
                <a:cs typeface="Segoe UI" pitchFamily="34" charset="0"/>
              </a:rPr>
              <a:t>A typical web application consists of application content stored in a file directory, one or more application databases, and configuration metadata required by the web server. This model works well for a relatively small number of web applications. Developers and administrators can easily keep track of a handful of web applications and ensure that various external resources and supporting configuration data stay in sync.</a:t>
            </a:r>
          </a:p>
          <a:p>
            <a:pPr>
              <a:spcAft>
                <a:spcPts val="306"/>
              </a:spcAft>
            </a:pPr>
            <a:r>
              <a:rPr lang="en-US" sz="1200" dirty="0" smtClean="0">
                <a:latin typeface="Segoe UI" pitchFamily="34" charset="0"/>
                <a:ea typeface="Segoe UI" pitchFamily="34" charset="0"/>
                <a:cs typeface="Segoe UI" pitchFamily="34" charset="0"/>
              </a:rPr>
              <a:t>However this model quickly becomes unwieldy as the number of web applications running in a single environment increases</a:t>
            </a:r>
            <a:r>
              <a:rPr lang="en-US" dirty="0" smtClean="0"/>
              <a:t>:</a:t>
            </a:r>
            <a:endParaRPr lang="en-US" sz="1200" dirty="0" smtClean="0">
              <a:latin typeface="Segoe UI" pitchFamily="34" charset="0"/>
              <a:ea typeface="Segoe UI" pitchFamily="34" charset="0"/>
              <a:cs typeface="Segoe UI" pitchFamily="34" charset="0"/>
            </a:endParaRPr>
          </a:p>
          <a:p>
            <a:pPr marL="171741" indent="-171741">
              <a:spcAft>
                <a:spcPts val="306"/>
              </a:spcAft>
              <a:buFont typeface="Arial" pitchFamily="34" charset="0"/>
              <a:buChar char="•"/>
            </a:pPr>
            <a:r>
              <a:rPr lang="en-US" sz="1200" dirty="0" smtClean="0">
                <a:latin typeface="Segoe UI" pitchFamily="34" charset="0"/>
                <a:ea typeface="Segoe UI" pitchFamily="34" charset="0"/>
                <a:cs typeface="Segoe UI" pitchFamily="34" charset="0"/>
              </a:rPr>
              <a:t>There is an effective limit beyond which new web servers, file servers, and database servers are required to support increased load and increased numbers of web applications.</a:t>
            </a:r>
          </a:p>
          <a:p>
            <a:pPr marL="171741" indent="-171741">
              <a:spcAft>
                <a:spcPts val="306"/>
              </a:spcAft>
              <a:buFont typeface="Arial" pitchFamily="34" charset="0"/>
              <a:buChar char="•"/>
            </a:pPr>
            <a:r>
              <a:rPr lang="en-US" sz="1200" dirty="0" smtClean="0">
                <a:latin typeface="Segoe UI" pitchFamily="34" charset="0"/>
                <a:ea typeface="Segoe UI" pitchFamily="34" charset="0"/>
                <a:cs typeface="Segoe UI" pitchFamily="34" charset="0"/>
              </a:rPr>
              <a:t>As the number of web applications and the amount of underlying hardware and virtual machines increases, management complexity skyrockets.</a:t>
            </a:r>
          </a:p>
          <a:p>
            <a:pPr marL="171741" indent="-171741">
              <a:spcAft>
                <a:spcPts val="306"/>
              </a:spcAft>
              <a:buFont typeface="Arial" pitchFamily="34" charset="0"/>
              <a:buChar char="•"/>
            </a:pPr>
            <a:r>
              <a:rPr lang="en-US" sz="1200" dirty="0" smtClean="0">
                <a:latin typeface="Segoe UI" pitchFamily="34" charset="0"/>
                <a:ea typeface="Segoe UI" pitchFamily="34" charset="0"/>
                <a:cs typeface="Segoe UI" pitchFamily="34" charset="0"/>
              </a:rPr>
              <a:t>While a machine-centric model can be simple to administer when the number of web applications is very low (for example, numbering in the tens of applications), managing hundreds of web applications can quickly become unwieldy. If the number of web applications increases into the low thousands, even traditional command-driven management approaches optimized for bulk application management become difficult to scale and maintain.</a:t>
            </a:r>
          </a:p>
          <a:p>
            <a:pPr marL="171741" indent="-171741">
              <a:spcAft>
                <a:spcPts val="612"/>
              </a:spcAft>
              <a:buFont typeface="Arial" pitchFamily="34" charset="0"/>
              <a:buChar char="•"/>
            </a:pPr>
            <a:r>
              <a:rPr lang="en-US" sz="1200" dirty="0" smtClean="0">
                <a:latin typeface="Segoe UI" pitchFamily="34" charset="0"/>
                <a:ea typeface="Segoe UI" pitchFamily="34" charset="0"/>
                <a:cs typeface="Segoe UI" pitchFamily="34" charset="0"/>
              </a:rPr>
              <a:t>As you increase the number of web applications even further to tens of thousands of web applications running in a single virtual web farm, existing "traditional" web application hosting models simply can't scale.</a:t>
            </a:r>
          </a:p>
          <a:p>
            <a:pPr marL="0" indent="0">
              <a:spcAft>
                <a:spcPts val="612"/>
              </a:spcAft>
              <a:buFont typeface="Arial" pitchFamily="34" charset="0"/>
              <a:buNone/>
            </a:pPr>
            <a:endParaRPr lang="en-US" sz="1200" dirty="0" smtClean="0">
              <a:latin typeface="Segoe UI" pitchFamily="34" charset="0"/>
              <a:ea typeface="Segoe UI" pitchFamily="34" charset="0"/>
              <a:cs typeface="Segoe UI" pitchFamily="34" charset="0"/>
            </a:endParaRPr>
          </a:p>
          <a:p>
            <a:r>
              <a:rPr lang="en-US" sz="1200" b="1" dirty="0" smtClean="0">
                <a:latin typeface="Segoe UI" pitchFamily="34" charset="0"/>
                <a:ea typeface="Segoe UI" pitchFamily="34" charset="0"/>
                <a:cs typeface="Segoe UI" pitchFamily="34" charset="0"/>
              </a:rPr>
              <a:t>How </a:t>
            </a:r>
            <a:r>
              <a:rPr lang="en-US" sz="1200" b="1" baseline="0" dirty="0" smtClean="0">
                <a:latin typeface="Segoe UI" pitchFamily="34" charset="0"/>
                <a:ea typeface="Segoe UI" pitchFamily="34" charset="0"/>
                <a:cs typeface="Segoe UI" pitchFamily="34" charset="0"/>
              </a:rPr>
              <a:t>Web Sites </a:t>
            </a:r>
            <a:r>
              <a:rPr lang="en-US" sz="1200" b="1" dirty="0" smtClean="0">
                <a:latin typeface="Segoe UI" pitchFamily="34" charset="0"/>
                <a:ea typeface="Segoe UI" pitchFamily="34" charset="0"/>
                <a:cs typeface="Segoe UI" pitchFamily="34" charset="0"/>
              </a:rPr>
              <a:t>views a web application</a:t>
            </a:r>
            <a:endParaRPr lang="en-US" sz="1200" dirty="0" smtClean="0">
              <a:latin typeface="Segoe UI" pitchFamily="34" charset="0"/>
              <a:ea typeface="Segoe UI" pitchFamily="34" charset="0"/>
              <a:cs typeface="Segoe UI" pitchFamily="34" charset="0"/>
            </a:endParaRPr>
          </a:p>
          <a:p>
            <a:pPr marL="171741" indent="-171741">
              <a:buFont typeface="Arial" pitchFamily="34" charset="0"/>
              <a:buChar char="•"/>
            </a:pPr>
            <a:r>
              <a:rPr lang="en-US" sz="1200" dirty="0" smtClean="0">
                <a:latin typeface="Segoe UI" pitchFamily="34" charset="0"/>
                <a:ea typeface="Segoe UI" pitchFamily="34" charset="0"/>
                <a:cs typeface="Segoe UI" pitchFamily="34" charset="0"/>
              </a:rPr>
              <a:t>At the most granular level, a cluster allocates a web application to a specific process (or processes).</a:t>
            </a:r>
          </a:p>
          <a:p>
            <a:pPr marL="171741" indent="-171741">
              <a:buFont typeface="Arial" pitchFamily="34" charset="0"/>
              <a:buChar char="•"/>
            </a:pPr>
            <a:r>
              <a:rPr lang="en-US" sz="1200" dirty="0" smtClean="0">
                <a:latin typeface="Segoe UI" pitchFamily="34" charset="0"/>
                <a:ea typeface="Segoe UI" pitchFamily="34" charset="0"/>
                <a:cs typeface="Segoe UI" pitchFamily="34" charset="0"/>
              </a:rPr>
              <a:t>Instead of configuring a web server to run a given web application, a cluster "configures" a worker process to run a given web application. In the diagram, the web server has been replaced with a worker process.</a:t>
            </a:r>
          </a:p>
          <a:p>
            <a:pPr marL="171741" indent="-171741">
              <a:buFont typeface="Arial" pitchFamily="34" charset="0"/>
              <a:buChar char="•"/>
            </a:pPr>
            <a:r>
              <a:rPr lang="en-US" sz="1200" dirty="0" smtClean="0">
                <a:latin typeface="Segoe UI" pitchFamily="34" charset="0"/>
                <a:ea typeface="Segoe UI" pitchFamily="34" charset="0"/>
                <a:cs typeface="Segoe UI" pitchFamily="34" charset="0"/>
              </a:rPr>
              <a:t>From the web application's standpoint, nothing has changed. The web application still has read and write file access to its content directories in addition to database access to required database servers. Nothing changes in the web application's code—all of the standard APIs that developers use to gain access to external resources such as files and databases continue to work as expected.</a:t>
            </a:r>
          </a:p>
          <a:p>
            <a:pPr marL="171741" indent="-171741">
              <a:buFont typeface="Arial" pitchFamily="34" charset="0"/>
              <a:buChar char="•"/>
            </a:pPr>
            <a:r>
              <a:rPr lang="en-US" sz="1200" dirty="0" smtClean="0">
                <a:latin typeface="Segoe UI" pitchFamily="34" charset="0"/>
                <a:ea typeface="Segoe UI" pitchFamily="34" charset="0"/>
                <a:cs typeface="Segoe UI" pitchFamily="34" charset="0"/>
              </a:rPr>
              <a:t>The worker process responsible for running the web application is supplied with all of the standard configuration files required by web applications. For example, settings specific to Internet Information Services are available in an </a:t>
            </a:r>
            <a:r>
              <a:rPr lang="en-US" sz="1200" dirty="0" err="1" smtClean="0">
                <a:latin typeface="Segoe UI" pitchFamily="34" charset="0"/>
                <a:ea typeface="Segoe UI" pitchFamily="34" charset="0"/>
                <a:cs typeface="Segoe UI" pitchFamily="34" charset="0"/>
              </a:rPr>
              <a:t>applicationHost.config</a:t>
            </a:r>
            <a:r>
              <a:rPr lang="en-US" sz="1200" dirty="0" smtClean="0">
                <a:latin typeface="Segoe UI" pitchFamily="34" charset="0"/>
                <a:ea typeface="Segoe UI" pitchFamily="34" charset="0"/>
                <a:cs typeface="Segoe UI" pitchFamily="34" charset="0"/>
              </a:rPr>
              <a:t> file that is accessible to the worker process. Similarly, technology-specific settings (such as ASP.NET or PHP) are available from files such as root </a:t>
            </a:r>
            <a:r>
              <a:rPr lang="en-US" sz="1200" dirty="0" err="1" smtClean="0">
                <a:latin typeface="Segoe UI" pitchFamily="34" charset="0"/>
                <a:ea typeface="Segoe UI" pitchFamily="34" charset="0"/>
                <a:cs typeface="Segoe UI" pitchFamily="34" charset="0"/>
              </a:rPr>
              <a:t>web.config</a:t>
            </a:r>
            <a:r>
              <a:rPr lang="en-US" sz="1200" dirty="0" smtClean="0">
                <a:latin typeface="Segoe UI" pitchFamily="34" charset="0"/>
                <a:ea typeface="Segoe UI" pitchFamily="34" charset="0"/>
                <a:cs typeface="Segoe UI" pitchFamily="34" charset="0"/>
              </a:rPr>
              <a:t> and php.ini.</a:t>
            </a:r>
          </a:p>
          <a:p>
            <a:pPr marL="171741" indent="-171741">
              <a:buFont typeface="Arial" pitchFamily="34" charset="0"/>
              <a:buChar char="•"/>
            </a:pPr>
            <a:r>
              <a:rPr lang="en-US" sz="1200" dirty="0" smtClean="0">
                <a:latin typeface="Segoe UI" pitchFamily="34" charset="0"/>
                <a:ea typeface="Segoe UI" pitchFamily="34" charset="0"/>
                <a:cs typeface="Segoe UI" pitchFamily="34" charset="0"/>
              </a:rPr>
              <a:t>Both the web application and the worker process are unaware that they are running on a cluster as opposed to a traditional Internet Information Services web server.</a:t>
            </a:r>
          </a:p>
          <a:p>
            <a:pPr defTabSz="924349" fontAlgn="base">
              <a:spcBef>
                <a:spcPct val="30000"/>
              </a:spcBef>
              <a:spcAft>
                <a:spcPct val="0"/>
              </a:spcAft>
              <a:defRPr/>
            </a:pPr>
            <a:endParaRPr lang="en-US" sz="1200" kern="1200" dirty="0" smtClean="0">
              <a:solidFill>
                <a:schemeClr val="tx1"/>
              </a:solidFill>
              <a:effectLst/>
              <a:latin typeface="+mn-lt"/>
              <a:ea typeface="+mn-ea"/>
              <a:cs typeface="+mn-cs"/>
            </a:endParaRPr>
          </a:p>
          <a:p>
            <a:pPr defTabSz="924349" fontAlgn="base">
              <a:spcBef>
                <a:spcPct val="30000"/>
              </a:spcBef>
              <a:spcAft>
                <a:spcPct val="0"/>
              </a:spcAft>
              <a:defRPr/>
            </a:pPr>
            <a:endParaRPr lang="en-US" sz="1200" kern="1200" dirty="0" smtClean="0">
              <a:solidFill>
                <a:schemeClr val="tx1"/>
              </a:solidFill>
              <a:effectLst/>
              <a:latin typeface="+mn-lt"/>
              <a:ea typeface="+mn-ea"/>
              <a:cs typeface="+mn-cs"/>
            </a:endParaRPr>
          </a:p>
        </p:txBody>
      </p:sp>
      <p:sp>
        <p:nvSpPr>
          <p:cNvPr id="6" name="Rectangle 7"/>
          <p:cNvSpPr>
            <a:spLocks noGrp="1" noChangeArrowheads="1"/>
          </p:cNvSpPr>
          <p:nvPr>
            <p:ph type="sldNum" sz="quarter" idx="5"/>
          </p:nvPr>
        </p:nvSpPr>
        <p:spPr bwMode="auto">
          <a:xfrm>
            <a:off x="3978133" y="8842029"/>
            <a:ext cx="3043343" cy="465455"/>
          </a:xfrm>
          <a:prstGeom prst="rect">
            <a:avLst/>
          </a:prstGeom>
          <a:noFill/>
          <a:ln w="9525">
            <a:noFill/>
            <a:miter lim="800000"/>
            <a:headEnd/>
            <a:tailEnd/>
          </a:ln>
          <a:effectLst/>
        </p:spPr>
        <p:txBody>
          <a:bodyPr vert="horz" wrap="square" lIns="93313" tIns="46657" rIns="93313" bIns="46657" numCol="1" anchor="b" anchorCtr="0" compatLnSpc="1">
            <a:prstTxWarp prst="textNoShape">
              <a:avLst/>
            </a:prstTxWarp>
          </a:bodyPr>
          <a:lstStyle>
            <a:lvl1pPr algn="r">
              <a:defRPr sz="1000">
                <a:latin typeface="Segoe UI" pitchFamily="34" charset="0"/>
                <a:ea typeface="Segoe UI" pitchFamily="34" charset="0"/>
                <a:cs typeface="Segoe UI" pitchFamily="34" charset="0"/>
              </a:defRPr>
            </a:lvl1pPr>
          </a:lstStyle>
          <a:p>
            <a:pPr>
              <a:defRPr/>
            </a:pPr>
            <a:r>
              <a:rPr lang="en-US" dirty="0" smtClean="0">
                <a:solidFill>
                  <a:prstClr val="black"/>
                </a:solidFill>
              </a:rPr>
              <a:t>Page </a:t>
            </a:r>
            <a:fld id="{EDC14EA9-1EFE-41E1-9A14-102AE98DBB77}" type="slidenum">
              <a:rPr lang="en-US" b="1" smtClean="0">
                <a:solidFill>
                  <a:prstClr val="black"/>
                </a:solidFill>
              </a:rPr>
              <a:pPr>
                <a:defRPr/>
              </a:pPr>
              <a:t>10</a:t>
            </a:fld>
            <a:endParaRPr lang="en-US" b="1" dirty="0">
              <a:solidFill>
                <a:prstClr val="black"/>
              </a:solidFill>
            </a:endParaRPr>
          </a:p>
        </p:txBody>
      </p:sp>
    </p:spTree>
    <p:extLst>
      <p:ext uri="{BB962C8B-B14F-4D97-AF65-F5344CB8AC3E}">
        <p14:creationId xmlns:p14="http://schemas.microsoft.com/office/powerpoint/2010/main" val="210482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Master" Target="../slideMasters/slideMaster5.xml"/><Relationship Id="rId4" Type="http://schemas.openxmlformats.org/officeDocument/2006/relationships/image" Target="../media/image3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1.jpg"/><Relationship Id="rId1" Type="http://schemas.openxmlformats.org/officeDocument/2006/relationships/slideMaster" Target="../slideMasters/slideMaster5.xml"/><Relationship Id="rId4" Type="http://schemas.openxmlformats.org/officeDocument/2006/relationships/image" Target="../media/image4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3.jpg"/><Relationship Id="rId1" Type="http://schemas.openxmlformats.org/officeDocument/2006/relationships/slideMaster" Target="../slideMasters/slideMaster5.xml"/><Relationship Id="rId4" Type="http://schemas.openxmlformats.org/officeDocument/2006/relationships/image" Target="../media/image3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image" Target="../media/image2.png"/><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jpg"/><Relationship Id="rId22" Type="http://schemas.openxmlformats.org/officeDocument/2006/relationships/image" Target="../media/image2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5.xml"/><Relationship Id="rId4" Type="http://schemas.openxmlformats.org/officeDocument/2006/relationships/image" Target="../media/image3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Master" Target="../slideMasters/slideMaster5.xml"/><Relationship Id="rId4" Type="http://schemas.openxmlformats.org/officeDocument/2006/relationships/image" Target="../media/image3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8.jpeg"/><Relationship Id="rId1" Type="http://schemas.openxmlformats.org/officeDocument/2006/relationships/slideMaster" Target="../slideMasters/slideMaster5.xml"/><Relationship Id="rId4" Type="http://schemas.openxmlformats.org/officeDocument/2006/relationships/image" Target="../media/image3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Title 11"/>
          <p:cNvSpPr>
            <a:spLocks noGrp="1"/>
          </p:cNvSpPr>
          <p:nvPr>
            <p:ph type="title"/>
          </p:nvPr>
        </p:nvSpPr>
        <p:spPr>
          <a:xfrm>
            <a:off x="628650" y="274638"/>
            <a:ext cx="7886700" cy="993775"/>
          </a:xfrm>
          <a:prstGeom prst="rect">
            <a:avLst/>
          </a:prstGeom>
        </p:spPr>
        <p:txBody>
          <a:bodyPr/>
          <a:lstStyle>
            <a:lvl1pPr>
              <a:defRPr lang="en-US" sz="3600" kern="1200" dirty="0">
                <a:solidFill>
                  <a:schemeClr val="bg1"/>
                </a:solidFill>
                <a:latin typeface="Segoe UI Light" panose="020B0502040204020203" pitchFamily="34" charset="0"/>
                <a:ea typeface="+mn-ea"/>
                <a:cs typeface="Segoe UI Light" panose="020B0502040204020203"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84189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49" y="2"/>
            <a:ext cx="9142702" cy="5143499"/>
          </a:xfrm>
          <a:prstGeom prst="rect">
            <a:avLst/>
          </a:prstGeom>
        </p:spPr>
      </p:pic>
      <p:sp>
        <p:nvSpPr>
          <p:cNvPr id="17" name="Rectangle 16"/>
          <p:cNvSpPr/>
          <p:nvPr userDrawn="1"/>
        </p:nvSpPr>
        <p:spPr bwMode="gray">
          <a:xfrm>
            <a:off x="201929" y="1563129"/>
            <a:ext cx="5378549" cy="2689656"/>
          </a:xfrm>
          <a:prstGeom prst="rect">
            <a:avLst/>
          </a:prstGeom>
          <a:solidFill>
            <a:schemeClr val="accent3">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1851"/>
            <a:ext cx="5379716" cy="1346106"/>
          </a:xfrm>
          <a:noFill/>
        </p:spPr>
        <p:txBody>
          <a:bodyPr lIns="107535" tIns="67211" rIns="107535" bIns="67211" anchor="t" anchorCtr="0"/>
          <a:lstStyle>
            <a:lvl1pPr>
              <a:defRPr sz="40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0762" y="2902121"/>
            <a:ext cx="5379716" cy="1344828"/>
          </a:xfrm>
          <a:noFill/>
        </p:spPr>
        <p:txBody>
          <a:bodyPr tIns="80651" bIns="80651">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336441" y="4546066"/>
            <a:ext cx="1141803" cy="244625"/>
          </a:xfrm>
          <a:prstGeom prst="rect">
            <a:avLst/>
          </a:prstGeom>
        </p:spPr>
      </p:pic>
    </p:spTree>
    <p:extLst>
      <p:ext uri="{BB962C8B-B14F-4D97-AF65-F5344CB8AC3E}">
        <p14:creationId xmlns:p14="http://schemas.microsoft.com/office/powerpoint/2010/main" val="36389538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8" y="2"/>
            <a:ext cx="9143352" cy="5143865"/>
          </a:xfrm>
          <a:prstGeom prst="rect">
            <a:avLst/>
          </a:prstGeom>
        </p:spPr>
      </p:pic>
      <p:sp>
        <p:nvSpPr>
          <p:cNvPr id="18" name="Rectangle 17"/>
          <p:cNvSpPr/>
          <p:nvPr userDrawn="1"/>
        </p:nvSpPr>
        <p:spPr bwMode="gray">
          <a:xfrm>
            <a:off x="201930" y="1563140"/>
            <a:ext cx="4706230" cy="268965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3142"/>
            <a:ext cx="4707398" cy="1344829"/>
          </a:xfrm>
          <a:noFill/>
        </p:spPr>
        <p:txBody>
          <a:bodyPr vert="horz" wrap="square" lIns="107535" tIns="67211" rIns="107535" bIns="67211" rtlCol="0" anchor="t" anchorCtr="0">
            <a:noAutofit/>
          </a:bodyPr>
          <a:lstStyle>
            <a:lvl1pPr>
              <a:defRPr lang="en-US" sz="4400" spc="-74"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1930" y="2907968"/>
            <a:ext cx="4706230" cy="1344828"/>
          </a:xfrm>
        </p:spPr>
        <p:txBody>
          <a:bodyPr tIns="80651" bIns="80651">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6441" y="4546325"/>
            <a:ext cx="1141803" cy="244625"/>
          </a:xfrm>
          <a:prstGeom prst="rect">
            <a:avLst/>
          </a:prstGeom>
        </p:spPr>
      </p:pic>
      <p:pic>
        <p:nvPicPr>
          <p:cNvPr id="12"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0529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7" y="-1"/>
            <a:ext cx="9142704" cy="5143501"/>
          </a:xfrm>
          <a:prstGeom prst="rect">
            <a:avLst/>
          </a:prstGeom>
        </p:spPr>
      </p:pic>
      <p:sp>
        <p:nvSpPr>
          <p:cNvPr id="19" name="Rectangle 18"/>
          <p:cNvSpPr/>
          <p:nvPr userDrawn="1"/>
        </p:nvSpPr>
        <p:spPr bwMode="gray">
          <a:xfrm>
            <a:off x="201976" y="1563140"/>
            <a:ext cx="5378549" cy="268964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1929" y="1563129"/>
            <a:ext cx="5378549" cy="1344828"/>
          </a:xfrm>
          <a:noFill/>
        </p:spPr>
        <p:txBody>
          <a:bodyPr lIns="107535" tIns="67211" rIns="107535" bIns="67211" anchor="t" anchorCtr="0"/>
          <a:lstStyle>
            <a:lvl1pPr>
              <a:defRPr sz="4400" spc="-74"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01932" y="2906789"/>
            <a:ext cx="5378549" cy="1345996"/>
          </a:xfrm>
          <a:noFill/>
        </p:spPr>
        <p:txBody>
          <a:bodyPr lIns="107535" tIns="80651" rIns="107535" bIns="80651">
            <a:noAutofit/>
          </a:bodyPr>
          <a:lstStyle>
            <a:lvl1pPr marL="0" indent="0">
              <a:spcBef>
                <a:spcPts val="0"/>
              </a:spcBef>
              <a:buNone/>
              <a:defRPr sz="24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7665760" y="4539667"/>
            <a:ext cx="1141803" cy="244625"/>
          </a:xfrm>
          <a:prstGeom prst="rect">
            <a:avLst/>
          </a:prstGeom>
        </p:spPr>
      </p:pic>
      <p:pic>
        <p:nvPicPr>
          <p:cNvPr id="12"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12"/>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5111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01976" y="890733"/>
            <a:ext cx="7395458" cy="20172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889768"/>
            <a:ext cx="7394337" cy="2023491"/>
          </a:xfrm>
          <a:noFill/>
        </p:spPr>
        <p:txBody>
          <a:bodyPr tIns="67211" bIns="67211" anchor="t" anchorCtr="0"/>
          <a:lstStyle>
            <a:lvl1pPr>
              <a:defRPr sz="5300" spc="-74"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01931" y="2907960"/>
            <a:ext cx="7395505" cy="1345411"/>
          </a:xfrm>
          <a:noFill/>
        </p:spPr>
        <p:txBody>
          <a:bodyPr lIns="134419" tIns="107535" rIns="134419" bIns="107535">
            <a:noAutofit/>
          </a:bodyPr>
          <a:lstStyle>
            <a:lvl1pPr marL="0" indent="0">
              <a:spcBef>
                <a:spcPts val="0"/>
              </a:spcBef>
              <a:buNone/>
              <a:defRPr sz="2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6915941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01976" y="890733"/>
            <a:ext cx="7395458" cy="201722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889768"/>
            <a:ext cx="7394337" cy="2023491"/>
          </a:xfrm>
          <a:noFill/>
        </p:spPr>
        <p:txBody>
          <a:bodyPr tIns="67211" bIns="67211" anchor="t" anchorCtr="0"/>
          <a:lstStyle>
            <a:lvl1pPr>
              <a:defRPr sz="5300" spc="-74"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953084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31"/>
            <a:ext cx="8740142" cy="1347163"/>
          </a:xfrm>
          <a:noFill/>
        </p:spPr>
        <p:txBody>
          <a:bodyPr tIns="67211" bIns="67211" anchor="t" anchorCtr="0"/>
          <a:lstStyle>
            <a:lvl1pPr>
              <a:defRPr sz="6500"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242843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31"/>
            <a:ext cx="8740142" cy="1347163"/>
          </a:xfrm>
          <a:noFill/>
        </p:spPr>
        <p:txBody>
          <a:bodyPr tIns="67211" bIns="67211" anchor="t" anchorCtr="0"/>
          <a:lstStyle>
            <a:lvl1pPr>
              <a:defRPr sz="6500"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199744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31"/>
            <a:ext cx="8740142" cy="1347163"/>
          </a:xfrm>
          <a:noFill/>
        </p:spPr>
        <p:txBody>
          <a:bodyPr tIns="67211" bIns="67211" anchor="t" anchorCtr="0"/>
          <a:lstStyle>
            <a:lvl1pPr>
              <a:defRPr sz="6500"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080639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29" y="891882"/>
            <a:ext cx="8740142" cy="1489231"/>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68023" indent="0">
              <a:buNone/>
              <a:defRPr/>
            </a:lvl3pPr>
            <a:lvl4pPr marL="336047" indent="0">
              <a:buNone/>
              <a:defRPr/>
            </a:lvl4pPr>
            <a:lvl5pPr marL="50407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1973861"/>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29" y="891882"/>
            <a:ext cx="8740142" cy="1489231"/>
          </a:xfrm>
        </p:spPr>
        <p:txBody>
          <a:bodyPr/>
          <a:lstStyle>
            <a:lvl1pPr marL="0" indent="0">
              <a:buNone/>
              <a:defRPr>
                <a:gradFill>
                  <a:gsLst>
                    <a:gs pos="1250">
                      <a:schemeClr val="tx1"/>
                    </a:gs>
                    <a:gs pos="99000">
                      <a:schemeClr val="tx1"/>
                    </a:gs>
                  </a:gsLst>
                  <a:lin ang="5400000" scaled="0"/>
                </a:gradFill>
              </a:defRPr>
            </a:lvl1pPr>
            <a:lvl2pPr marL="0" indent="0">
              <a:buFontTx/>
              <a:buNone/>
              <a:defRPr sz="1500"/>
            </a:lvl2pPr>
            <a:lvl3pPr marL="168023" indent="0">
              <a:buNone/>
              <a:defRPr/>
            </a:lvl3pPr>
            <a:lvl4pPr marL="336047" indent="0">
              <a:buNone/>
              <a:defRPr/>
            </a:lvl4pPr>
            <a:lvl5pPr marL="50407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73534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opApps_Background">
    <p:spTree>
      <p:nvGrpSpPr>
        <p:cNvPr id="1" name=""/>
        <p:cNvGrpSpPr/>
        <p:nvPr/>
      </p:nvGrpSpPr>
      <p:grpSpPr>
        <a:xfrm>
          <a:off x="0" y="0"/>
          <a:ext cx="0" cy="0"/>
          <a:chOff x="0" y="0"/>
          <a:chExt cx="0" cy="0"/>
        </a:xfrm>
      </p:grpSpPr>
      <p:grpSp>
        <p:nvGrpSpPr>
          <p:cNvPr id="3" name="Group 2"/>
          <p:cNvGrpSpPr/>
          <p:nvPr userDrawn="1"/>
        </p:nvGrpSpPr>
        <p:grpSpPr>
          <a:xfrm>
            <a:off x="-165036" y="-750628"/>
            <a:ext cx="9309036" cy="6648149"/>
            <a:chOff x="-355000" y="-7336"/>
            <a:chExt cx="13069016" cy="9334216"/>
          </a:xfrm>
        </p:grpSpPr>
        <p:pic>
          <p:nvPicPr>
            <p:cNvPr id="71" name="Picture 7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76610" y="7457064"/>
              <a:ext cx="1899252" cy="1869816"/>
            </a:xfrm>
            <a:prstGeom prst="rect">
              <a:avLst/>
            </a:prstGeom>
          </p:spPr>
        </p:pic>
        <p:pic>
          <p:nvPicPr>
            <p:cNvPr id="97" name="Picture 96"/>
            <p:cNvPicPr>
              <a:picLocks noChangeAspect="1"/>
            </p:cNvPicPr>
            <p:nvPr userDrawn="1"/>
          </p:nvPicPr>
          <p:blipFill rotWithShape="1">
            <a:blip r:embed="rId3"/>
            <a:srcRect r="485"/>
            <a:stretch/>
          </p:blipFill>
          <p:spPr>
            <a:xfrm>
              <a:off x="5248144" y="1868757"/>
              <a:ext cx="3721825" cy="1869978"/>
            </a:xfrm>
            <a:prstGeom prst="rect">
              <a:avLst/>
            </a:prstGeom>
          </p:spPr>
        </p:pic>
        <p:pic>
          <p:nvPicPr>
            <p:cNvPr id="98" name="Picture 97"/>
            <p:cNvPicPr>
              <a:picLocks noChangeAspect="1"/>
            </p:cNvPicPr>
            <p:nvPr userDrawn="1"/>
          </p:nvPicPr>
          <p:blipFill>
            <a:blip r:embed="rId4"/>
            <a:stretch>
              <a:fillRect/>
            </a:stretch>
          </p:blipFill>
          <p:spPr>
            <a:xfrm>
              <a:off x="1506562" y="0"/>
              <a:ext cx="3739956" cy="1859563"/>
            </a:xfrm>
            <a:prstGeom prst="rect">
              <a:avLst/>
            </a:prstGeom>
          </p:spPr>
        </p:pic>
        <p:pic>
          <p:nvPicPr>
            <p:cNvPr id="99" name="Picture 3"/>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808925" y="1859563"/>
              <a:ext cx="1904766" cy="1885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5"/>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363528" y="1853761"/>
              <a:ext cx="1904597" cy="1884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1" name="Group 100"/>
            <p:cNvGrpSpPr>
              <a:grpSpLocks noChangeAspect="1"/>
            </p:cNvGrpSpPr>
            <p:nvPr userDrawn="1"/>
          </p:nvGrpSpPr>
          <p:grpSpPr>
            <a:xfrm>
              <a:off x="7111529" y="5603981"/>
              <a:ext cx="1867116" cy="1865724"/>
              <a:chOff x="290802" y="290979"/>
              <a:chExt cx="3652746" cy="3650024"/>
            </a:xfrm>
          </p:grpSpPr>
          <p:sp>
            <p:nvSpPr>
              <p:cNvPr id="102" name="Rectangle 101"/>
              <p:cNvSpPr/>
              <p:nvPr/>
            </p:nvSpPr>
            <p:spPr bwMode="auto">
              <a:xfrm>
                <a:off x="290802" y="290979"/>
                <a:ext cx="3652746" cy="36500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433460" fontAlgn="base">
                  <a:lnSpc>
                    <a:spcPct val="90000"/>
                  </a:lnSpc>
                  <a:spcBef>
                    <a:spcPct val="0"/>
                  </a:spcBef>
                  <a:spcAft>
                    <a:spcPct val="0"/>
                  </a:spcAft>
                </a:pPr>
                <a:endParaRPr lang="en-US" sz="1116"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3" name="Picture 102"/>
              <p:cNvPicPr>
                <a:picLocks noChangeAspect="1"/>
              </p:cNvPicPr>
              <p:nvPr/>
            </p:nvPicPr>
            <p:blipFill rotWithShape="1">
              <a:blip r:embed="rId7" cstate="print">
                <a:extLst>
                  <a:ext uri="{28A0092B-C50C-407E-A947-70E740481C1C}">
                    <a14:useLocalDpi xmlns:a14="http://schemas.microsoft.com/office/drawing/2010/main" val="0"/>
                  </a:ext>
                </a:extLst>
              </a:blip>
              <a:srcRect l="21731" r="21545"/>
              <a:stretch/>
            </p:blipFill>
            <p:spPr>
              <a:xfrm>
                <a:off x="1038649" y="768584"/>
                <a:ext cx="2157053" cy="2694814"/>
              </a:xfrm>
              <a:prstGeom prst="rect">
                <a:avLst/>
              </a:prstGeom>
            </p:spPr>
          </p:pic>
        </p:grpSp>
        <p:pic>
          <p:nvPicPr>
            <p:cNvPr id="104" name="Picture 103"/>
            <p:cNvPicPr>
              <a:picLocks noChangeAspect="1"/>
            </p:cNvPicPr>
            <p:nvPr userDrawn="1"/>
          </p:nvPicPr>
          <p:blipFill rotWithShape="1">
            <a:blip r:embed="rId8">
              <a:extLst>
                <a:ext uri="{28A0092B-C50C-407E-A947-70E740481C1C}">
                  <a14:useLocalDpi xmlns:a14="http://schemas.microsoft.com/office/drawing/2010/main" val="0"/>
                </a:ext>
              </a:extLst>
            </a:blip>
            <a:srcRect l="-26833" t="-26833" r="-26833" b="-26833"/>
            <a:stretch/>
          </p:blipFill>
          <p:spPr>
            <a:xfrm>
              <a:off x="-355000" y="5601853"/>
              <a:ext cx="1869816" cy="1874541"/>
            </a:xfrm>
            <a:prstGeom prst="rect">
              <a:avLst/>
            </a:prstGeom>
            <a:solidFill>
              <a:srgbClr val="3B5998"/>
            </a:solidFill>
          </p:spPr>
        </p:pic>
        <p:pic>
          <p:nvPicPr>
            <p:cNvPr id="105" name="Picture 104"/>
            <p:cNvPicPr>
              <a:picLocks noChangeAspect="1"/>
            </p:cNvPicPr>
            <p:nvPr userDrawn="1"/>
          </p:nvPicPr>
          <p:blipFill rotWithShape="1">
            <a:blip r:embed="rId9">
              <a:extLst>
                <a:ext uri="{28A0092B-C50C-407E-A947-70E740481C1C}">
                  <a14:useLocalDpi xmlns:a14="http://schemas.microsoft.com/office/drawing/2010/main" val="0"/>
                </a:ext>
              </a:extLst>
            </a:blip>
            <a:srcRect l="-13038" t="-45637" r="-46941" b="-14342"/>
            <a:stretch/>
          </p:blipFill>
          <p:spPr>
            <a:xfrm>
              <a:off x="5248144" y="0"/>
              <a:ext cx="1869816" cy="1869816"/>
            </a:xfrm>
            <a:prstGeom prst="rect">
              <a:avLst/>
            </a:prstGeom>
            <a:gradFill flip="none" rotWithShape="1">
              <a:gsLst>
                <a:gs pos="23000">
                  <a:srgbClr val="273FB4"/>
                </a:gs>
                <a:gs pos="64000">
                  <a:srgbClr val="2134A4"/>
                </a:gs>
              </a:gsLst>
              <a:lin ang="5400000" scaled="1"/>
              <a:tileRect/>
            </a:gradFill>
          </p:spPr>
        </p:pic>
        <p:pic>
          <p:nvPicPr>
            <p:cNvPr id="106" name="Picture 105"/>
            <p:cNvPicPr>
              <a:picLocks noChangeAspect="1"/>
            </p:cNvPicPr>
            <p:nvPr userDrawn="1"/>
          </p:nvPicPr>
          <p:blipFill rotWithShape="1">
            <a:blip r:embed="rId10"/>
            <a:srcRect l="-110"/>
            <a:stretch/>
          </p:blipFill>
          <p:spPr>
            <a:xfrm>
              <a:off x="5234598" y="3732990"/>
              <a:ext cx="3743723" cy="1869816"/>
            </a:xfrm>
            <a:prstGeom prst="rect">
              <a:avLst/>
            </a:prstGeom>
          </p:spPr>
        </p:pic>
        <p:pic>
          <p:nvPicPr>
            <p:cNvPr id="107" name="Picture 106"/>
            <p:cNvPicPr>
              <a:picLocks noChangeAspect="1"/>
            </p:cNvPicPr>
            <p:nvPr userDrawn="1"/>
          </p:nvPicPr>
          <p:blipFill>
            <a:blip r:embed="rId11"/>
            <a:stretch>
              <a:fillRect/>
            </a:stretch>
          </p:blipFill>
          <p:spPr>
            <a:xfrm>
              <a:off x="5268125" y="7456902"/>
              <a:ext cx="3710520" cy="1869978"/>
            </a:xfrm>
            <a:prstGeom prst="rect">
              <a:avLst/>
            </a:prstGeom>
          </p:spPr>
        </p:pic>
        <p:pic>
          <p:nvPicPr>
            <p:cNvPr id="108" name="Picture 107"/>
            <p:cNvPicPr>
              <a:picLocks noChangeAspect="1"/>
            </p:cNvPicPr>
            <p:nvPr userDrawn="1"/>
          </p:nvPicPr>
          <p:blipFill>
            <a:blip r:embed="rId12"/>
            <a:stretch>
              <a:fillRect/>
            </a:stretch>
          </p:blipFill>
          <p:spPr>
            <a:xfrm>
              <a:off x="1506470" y="5603329"/>
              <a:ext cx="3739956" cy="1869978"/>
            </a:xfrm>
            <a:prstGeom prst="rect">
              <a:avLst/>
            </a:prstGeom>
          </p:spPr>
        </p:pic>
        <p:pic>
          <p:nvPicPr>
            <p:cNvPr id="109" name="Picture 108"/>
            <p:cNvPicPr>
              <a:picLocks noChangeAspect="1"/>
            </p:cNvPicPr>
            <p:nvPr userDrawn="1"/>
          </p:nvPicPr>
          <p:blipFill>
            <a:blip r:embed="rId13"/>
            <a:stretch>
              <a:fillRect/>
            </a:stretch>
          </p:blipFill>
          <p:spPr>
            <a:xfrm>
              <a:off x="8974060" y="5599727"/>
              <a:ext cx="3739956" cy="1869978"/>
            </a:xfrm>
            <a:prstGeom prst="rect">
              <a:avLst/>
            </a:prstGeom>
          </p:spPr>
        </p:pic>
        <p:pic>
          <p:nvPicPr>
            <p:cNvPr id="110" name="Picture 109"/>
            <p:cNvPicPr>
              <a:picLocks noChangeAspect="1"/>
            </p:cNvPicPr>
            <p:nvPr userDrawn="1"/>
          </p:nvPicPr>
          <p:blipFill rotWithShape="1">
            <a:blip r:embed="rId14">
              <a:extLst>
                <a:ext uri="{28A0092B-C50C-407E-A947-70E740481C1C}">
                  <a14:useLocalDpi xmlns:a14="http://schemas.microsoft.com/office/drawing/2010/main" val="0"/>
                </a:ext>
              </a:extLst>
            </a:blip>
            <a:srcRect t="228" b="-1"/>
            <a:stretch/>
          </p:blipFill>
          <p:spPr>
            <a:xfrm>
              <a:off x="5238689" y="5598713"/>
              <a:ext cx="1878893" cy="1874593"/>
            </a:xfrm>
            <a:prstGeom prst="rect">
              <a:avLst/>
            </a:prstGeom>
          </p:spPr>
        </p:pic>
        <p:pic>
          <p:nvPicPr>
            <p:cNvPr id="111" name="Picture 110"/>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8974060" y="1859563"/>
              <a:ext cx="1869816" cy="1869816"/>
            </a:xfrm>
            <a:prstGeom prst="rect">
              <a:avLst/>
            </a:prstGeom>
          </p:spPr>
        </p:pic>
        <p:pic>
          <p:nvPicPr>
            <p:cNvPr id="112" name="Picture 111"/>
            <p:cNvPicPr>
              <a:picLocks noChangeAspect="1"/>
            </p:cNvPicPr>
            <p:nvPr userDrawn="1"/>
          </p:nvPicPr>
          <p:blipFill rotWithShape="1">
            <a:blip r:embed="rId16">
              <a:extLst>
                <a:ext uri="{28A0092B-C50C-407E-A947-70E740481C1C}">
                  <a14:useLocalDpi xmlns:a14="http://schemas.microsoft.com/office/drawing/2010/main" val="0"/>
                </a:ext>
              </a:extLst>
            </a:blip>
            <a:srcRect l="-67941" t="-67941" r="-67941" b="-67941"/>
            <a:stretch/>
          </p:blipFill>
          <p:spPr>
            <a:xfrm>
              <a:off x="8974060" y="3732990"/>
              <a:ext cx="1869816" cy="1869816"/>
            </a:xfrm>
            <a:prstGeom prst="rect">
              <a:avLst/>
            </a:prstGeom>
            <a:solidFill>
              <a:srgbClr val="1589E6"/>
            </a:solidFill>
          </p:spPr>
        </p:pic>
        <p:pic>
          <p:nvPicPr>
            <p:cNvPr id="113" name="Picture 112"/>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0844200" y="3732990"/>
              <a:ext cx="1869816" cy="1869816"/>
            </a:xfrm>
            <a:prstGeom prst="rect">
              <a:avLst/>
            </a:prstGeom>
          </p:spPr>
        </p:pic>
        <p:pic>
          <p:nvPicPr>
            <p:cNvPr id="114" name="Picture 113"/>
            <p:cNvPicPr>
              <a:picLocks noChangeAspect="1"/>
            </p:cNvPicPr>
            <p:nvPr userDrawn="1"/>
          </p:nvPicPr>
          <p:blipFill rotWithShape="1">
            <a:blip r:embed="rId18">
              <a:extLst>
                <a:ext uri="{28A0092B-C50C-407E-A947-70E740481C1C}">
                  <a14:useLocalDpi xmlns:a14="http://schemas.microsoft.com/office/drawing/2010/main" val="0"/>
                </a:ext>
              </a:extLst>
            </a:blip>
            <a:srcRect l="1728" t="764" r="953" b="728"/>
            <a:stretch/>
          </p:blipFill>
          <p:spPr>
            <a:xfrm>
              <a:off x="7118284" y="-4508"/>
              <a:ext cx="1851685" cy="1874324"/>
            </a:xfrm>
            <a:prstGeom prst="rect">
              <a:avLst/>
            </a:prstGeom>
          </p:spPr>
        </p:pic>
        <p:pic>
          <p:nvPicPr>
            <p:cNvPr id="115" name="Picture 114"/>
            <p:cNvPicPr>
              <a:picLocks noChangeAspect="1"/>
            </p:cNvPicPr>
            <p:nvPr userDrawn="1"/>
          </p:nvPicPr>
          <p:blipFill rotWithShape="1">
            <a:blip r:embed="rId19"/>
            <a:srcRect l="127" r="127"/>
            <a:stretch/>
          </p:blipFill>
          <p:spPr>
            <a:xfrm>
              <a:off x="8974060" y="7457064"/>
              <a:ext cx="1869816" cy="1869816"/>
            </a:xfrm>
            <a:prstGeom prst="rect">
              <a:avLst/>
            </a:prstGeom>
          </p:spPr>
        </p:pic>
        <p:pic>
          <p:nvPicPr>
            <p:cNvPr id="116" name="Picture 6"/>
            <p:cNvPicPr>
              <a:picLocks noChangeAspect="1" noChangeArrowheads="1"/>
            </p:cNvPicPr>
            <p:nvPr userDrawn="1"/>
          </p:nvPicPr>
          <p:blipFill rotWithShape="1">
            <a:blip r:embed="rId20">
              <a:extLst>
                <a:ext uri="{28A0092B-C50C-407E-A947-70E740481C1C}">
                  <a14:useLocalDpi xmlns:a14="http://schemas.microsoft.com/office/drawing/2010/main" val="0"/>
                </a:ext>
              </a:extLst>
            </a:blip>
            <a:srcRect l="336" r="336"/>
            <a:stretch/>
          </p:blipFill>
          <p:spPr bwMode="auto">
            <a:xfrm>
              <a:off x="10844200" y="7457064"/>
              <a:ext cx="1869816" cy="18698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116"/>
            <p:cNvPicPr>
              <a:picLocks noChangeAspect="1"/>
            </p:cNvPicPr>
            <p:nvPr userDrawn="1"/>
          </p:nvPicPr>
          <p:blipFill rotWithShape="1">
            <a:blip r:embed="rId21"/>
            <a:srcRect l="6421" r="6421" b="969"/>
            <a:stretch/>
          </p:blipFill>
          <p:spPr>
            <a:xfrm>
              <a:off x="8974060" y="-7336"/>
              <a:ext cx="3739631" cy="1878246"/>
            </a:xfrm>
            <a:prstGeom prst="rect">
              <a:avLst/>
            </a:prstGeom>
          </p:spPr>
        </p:pic>
        <p:pic>
          <p:nvPicPr>
            <p:cNvPr id="118" name="Picture 117"/>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355000" y="0"/>
              <a:ext cx="1883664" cy="1883664"/>
            </a:xfrm>
            <a:prstGeom prst="rect">
              <a:avLst/>
            </a:prstGeom>
          </p:spPr>
        </p:pic>
        <p:pic>
          <p:nvPicPr>
            <p:cNvPr id="119" name="Picture 118"/>
            <p:cNvPicPr>
              <a:picLocks noChangeAspect="1"/>
            </p:cNvPicPr>
            <p:nvPr userDrawn="1"/>
          </p:nvPicPr>
          <p:blipFill rotWithShape="1">
            <a:blip r:embed="rId23">
              <a:extLst>
                <a:ext uri="{28A0092B-C50C-407E-A947-70E740481C1C}">
                  <a14:useLocalDpi xmlns:a14="http://schemas.microsoft.com/office/drawing/2010/main" val="0"/>
                </a:ext>
              </a:extLst>
            </a:blip>
            <a:srcRect r="9335"/>
            <a:stretch/>
          </p:blipFill>
          <p:spPr>
            <a:xfrm>
              <a:off x="-123305" y="1859563"/>
              <a:ext cx="3486833" cy="1929450"/>
            </a:xfrm>
            <a:prstGeom prst="rect">
              <a:avLst/>
            </a:prstGeom>
          </p:spPr>
        </p:pic>
        <p:pic>
          <p:nvPicPr>
            <p:cNvPr id="120" name="Picture 119"/>
            <p:cNvPicPr>
              <a:picLocks noChangeAspect="1"/>
            </p:cNvPicPr>
            <p:nvPr userDrawn="1"/>
          </p:nvPicPr>
          <p:blipFill>
            <a:blip r:embed="rId24"/>
            <a:stretch>
              <a:fillRect/>
            </a:stretch>
          </p:blipFill>
          <p:spPr>
            <a:xfrm>
              <a:off x="-355000" y="3732990"/>
              <a:ext cx="3739956" cy="1869978"/>
            </a:xfrm>
            <a:prstGeom prst="rect">
              <a:avLst/>
            </a:prstGeom>
          </p:spPr>
        </p:pic>
        <p:pic>
          <p:nvPicPr>
            <p:cNvPr id="121" name="Picture 120"/>
            <p:cNvPicPr>
              <a:picLocks noChangeAspect="1"/>
            </p:cNvPicPr>
            <p:nvPr userDrawn="1"/>
          </p:nvPicPr>
          <p:blipFill rotWithShape="1">
            <a:blip r:embed="rId25"/>
            <a:srcRect t="1188" b="1"/>
            <a:stretch/>
          </p:blipFill>
          <p:spPr>
            <a:xfrm>
              <a:off x="-355000" y="7479109"/>
              <a:ext cx="3739956" cy="1847770"/>
            </a:xfrm>
            <a:prstGeom prst="rect">
              <a:avLst/>
            </a:prstGeom>
          </p:spPr>
        </p:pic>
        <p:grpSp>
          <p:nvGrpSpPr>
            <p:cNvPr id="122" name="Group 121"/>
            <p:cNvGrpSpPr/>
            <p:nvPr userDrawn="1"/>
          </p:nvGrpSpPr>
          <p:grpSpPr>
            <a:xfrm>
              <a:off x="3380702" y="3732990"/>
              <a:ext cx="1865724" cy="1869816"/>
              <a:chOff x="1696402" y="5852477"/>
              <a:chExt cx="1828800" cy="1828800"/>
            </a:xfrm>
          </p:grpSpPr>
          <p:sp>
            <p:nvSpPr>
              <p:cNvPr id="123" name="Rectangle 122"/>
              <p:cNvSpPr/>
              <p:nvPr/>
            </p:nvSpPr>
            <p:spPr bwMode="auto">
              <a:xfrm>
                <a:off x="1696402" y="5852477"/>
                <a:ext cx="18288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433460" fontAlgn="base">
                  <a:lnSpc>
                    <a:spcPct val="90000"/>
                  </a:lnSpc>
                  <a:spcBef>
                    <a:spcPct val="0"/>
                  </a:spcBef>
                  <a:spcAft>
                    <a:spcPct val="0"/>
                  </a:spcAft>
                </a:pPr>
                <a:endParaRPr lang="en-US" sz="1116"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4" name="Picture 123"/>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987227" y="5910739"/>
                <a:ext cx="1247151" cy="1712276"/>
              </a:xfrm>
              <a:prstGeom prst="rect">
                <a:avLst/>
              </a:prstGeom>
            </p:spPr>
          </p:pic>
        </p:grpSp>
      </p:grpSp>
      <p:sp>
        <p:nvSpPr>
          <p:cNvPr id="2" name="Rectangle 1"/>
          <p:cNvSpPr/>
          <p:nvPr userDrawn="1"/>
        </p:nvSpPr>
        <p:spPr bwMode="auto">
          <a:xfrm>
            <a:off x="-757451" y="5143500"/>
            <a:ext cx="9901451" cy="9416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userDrawn="1"/>
        </p:nvSpPr>
        <p:spPr bwMode="auto">
          <a:xfrm>
            <a:off x="-757451" y="-941696"/>
            <a:ext cx="9901451" cy="9416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624385" y="-245659"/>
            <a:ext cx="624385" cy="58600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6662149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53615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63360957"/>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53615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82902997"/>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891883"/>
            <a:ext cx="4033911" cy="1815141"/>
          </a:xfrm>
        </p:spPr>
        <p:txBody>
          <a:bodyPr wrap="square">
            <a:spAutoFit/>
          </a:bodyPr>
          <a:lstStyle>
            <a:lvl1pPr marL="0" indent="0">
              <a:spcBef>
                <a:spcPts val="900"/>
              </a:spcBef>
              <a:buClr>
                <a:schemeClr val="tx1"/>
              </a:buClr>
              <a:buFont typeface="Wingdings" pitchFamily="2" charset="2"/>
              <a:buNone/>
              <a:defRPr sz="2600">
                <a:gradFill>
                  <a:gsLst>
                    <a:gs pos="1250">
                      <a:schemeClr val="tx2"/>
                    </a:gs>
                    <a:gs pos="99000">
                      <a:schemeClr val="tx2"/>
                    </a:gs>
                  </a:gsLst>
                  <a:lin ang="5400000" scaled="0"/>
                </a:gradFill>
              </a:defRPr>
            </a:lvl1pPr>
            <a:lvl2pPr marL="0" indent="0">
              <a:buNone/>
              <a:defRPr sz="1500"/>
            </a:lvl2pPr>
            <a:lvl3pPr marL="170357" indent="0">
              <a:buNone/>
              <a:tabLst/>
              <a:defRPr sz="1500"/>
            </a:lvl3pPr>
            <a:lvl4pPr marL="338381" indent="0">
              <a:buNone/>
              <a:defRPr/>
            </a:lvl4pPr>
            <a:lvl5pPr marL="50407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3" y="891883"/>
            <a:ext cx="4033911" cy="1815141"/>
          </a:xfrm>
        </p:spPr>
        <p:txBody>
          <a:bodyPr wrap="square">
            <a:spAutoFit/>
          </a:bodyPr>
          <a:lstStyle>
            <a:lvl1pPr marL="0" indent="0">
              <a:spcBef>
                <a:spcPts val="900"/>
              </a:spcBef>
              <a:buClr>
                <a:schemeClr val="tx1"/>
              </a:buClr>
              <a:buFont typeface="Wingdings" pitchFamily="2" charset="2"/>
              <a:buNone/>
              <a:defRPr sz="2600">
                <a:gradFill>
                  <a:gsLst>
                    <a:gs pos="1250">
                      <a:schemeClr val="tx2"/>
                    </a:gs>
                    <a:gs pos="99000">
                      <a:schemeClr val="tx2"/>
                    </a:gs>
                  </a:gsLst>
                  <a:lin ang="5400000" scaled="0"/>
                </a:gradFill>
              </a:defRPr>
            </a:lvl1pPr>
            <a:lvl2pPr marL="0" indent="0">
              <a:buNone/>
              <a:defRPr sz="1500"/>
            </a:lvl2pPr>
            <a:lvl3pPr marL="170357" indent="0">
              <a:buNone/>
              <a:tabLst/>
              <a:defRPr sz="1500"/>
            </a:lvl3pPr>
            <a:lvl4pPr marL="338381" indent="0">
              <a:buNone/>
              <a:defRPr/>
            </a:lvl4pPr>
            <a:lvl5pPr marL="50407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348017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891883"/>
            <a:ext cx="4033911" cy="1815141"/>
          </a:xfrm>
        </p:spPr>
        <p:txBody>
          <a:bodyPr wrap="square">
            <a:spAutoFit/>
          </a:bodyPr>
          <a:lstStyle>
            <a:lvl1pPr marL="0" indent="0">
              <a:spcBef>
                <a:spcPts val="900"/>
              </a:spcBef>
              <a:buClr>
                <a:schemeClr val="tx1"/>
              </a:buClr>
              <a:buFont typeface="Wingdings" pitchFamily="2" charset="2"/>
              <a:buNone/>
              <a:defRPr sz="2600"/>
            </a:lvl1pPr>
            <a:lvl2pPr marL="0" indent="0">
              <a:buNone/>
              <a:defRPr sz="1500"/>
            </a:lvl2pPr>
            <a:lvl3pPr marL="170357" indent="0">
              <a:buNone/>
              <a:tabLst/>
              <a:defRPr sz="1500"/>
            </a:lvl3pPr>
            <a:lvl4pPr marL="338381" indent="0">
              <a:buNone/>
              <a:defRPr/>
            </a:lvl4pPr>
            <a:lvl5pPr marL="50407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3" y="891883"/>
            <a:ext cx="4033911" cy="1815141"/>
          </a:xfrm>
        </p:spPr>
        <p:txBody>
          <a:bodyPr wrap="square">
            <a:spAutoFit/>
          </a:bodyPr>
          <a:lstStyle>
            <a:lvl1pPr marL="0" indent="0">
              <a:spcBef>
                <a:spcPts val="900"/>
              </a:spcBef>
              <a:buClr>
                <a:schemeClr val="tx1"/>
              </a:buClr>
              <a:buFont typeface="Wingdings" pitchFamily="2" charset="2"/>
              <a:buNone/>
              <a:defRPr sz="2600"/>
            </a:lvl1pPr>
            <a:lvl2pPr marL="0" indent="0">
              <a:buNone/>
              <a:defRPr sz="1500"/>
            </a:lvl2pPr>
            <a:lvl3pPr marL="170357" indent="0">
              <a:buNone/>
              <a:tabLst/>
              <a:defRPr sz="1500"/>
            </a:lvl3pPr>
            <a:lvl4pPr marL="338381" indent="0">
              <a:buNone/>
              <a:defRPr/>
            </a:lvl4pPr>
            <a:lvl5pPr marL="50407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8802793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891884"/>
            <a:ext cx="4033911" cy="1864933"/>
          </a:xfrm>
        </p:spPr>
        <p:txBody>
          <a:bodyPr wrap="square">
            <a:spAutoFit/>
          </a:bodyPr>
          <a:lstStyle>
            <a:lvl1pPr marL="211197" indent="-211197">
              <a:spcBef>
                <a:spcPts val="900"/>
              </a:spcBef>
              <a:buClr>
                <a:schemeClr val="tx1"/>
              </a:buClr>
              <a:buFont typeface="Arial" pitchFamily="34" charset="0"/>
              <a:buChar char="•"/>
              <a:defRPr sz="2600"/>
            </a:lvl1pPr>
            <a:lvl2pPr marL="390413" indent="-171401">
              <a:defRPr sz="1800"/>
            </a:lvl2pPr>
            <a:lvl3pPr marL="514203" indent="-123790">
              <a:tabLst/>
              <a:defRPr sz="1500"/>
            </a:lvl3pPr>
            <a:lvl4pPr marL="647514" indent="-133312">
              <a:defRPr/>
            </a:lvl4pPr>
            <a:lvl5pPr marL="771304" indent="-12379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3" y="891884"/>
            <a:ext cx="4033911" cy="1864933"/>
          </a:xfrm>
        </p:spPr>
        <p:txBody>
          <a:bodyPr wrap="square">
            <a:spAutoFit/>
          </a:bodyPr>
          <a:lstStyle>
            <a:lvl1pPr marL="211197" indent="-211197">
              <a:spcBef>
                <a:spcPts val="900"/>
              </a:spcBef>
              <a:buClr>
                <a:schemeClr val="tx1"/>
              </a:buClr>
              <a:buFont typeface="Arial" pitchFamily="34" charset="0"/>
              <a:buChar char="•"/>
              <a:defRPr sz="2600"/>
            </a:lvl1pPr>
            <a:lvl2pPr marL="390413" indent="-171401">
              <a:defRPr sz="1800"/>
            </a:lvl2pPr>
            <a:lvl3pPr marL="514203" indent="-123790">
              <a:tabLst/>
              <a:defRPr sz="1500"/>
            </a:lvl3pPr>
            <a:lvl4pPr marL="647514" indent="-133312">
              <a:defRPr/>
            </a:lvl4pPr>
            <a:lvl5pPr marL="771304" indent="-12379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1793721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891884"/>
            <a:ext cx="4033911" cy="1864933"/>
          </a:xfrm>
        </p:spPr>
        <p:txBody>
          <a:bodyPr wrap="square">
            <a:spAutoFit/>
          </a:bodyPr>
          <a:lstStyle>
            <a:lvl1pPr marL="211197" indent="-211197">
              <a:spcBef>
                <a:spcPts val="900"/>
              </a:spcBef>
              <a:buClr>
                <a:schemeClr val="tx2"/>
              </a:buClr>
              <a:buFont typeface="Arial" pitchFamily="34" charset="0"/>
              <a:buChar char="•"/>
              <a:defRPr sz="2600">
                <a:gradFill>
                  <a:gsLst>
                    <a:gs pos="1250">
                      <a:schemeClr val="tx2"/>
                    </a:gs>
                    <a:gs pos="99000">
                      <a:schemeClr val="tx2"/>
                    </a:gs>
                  </a:gsLst>
                  <a:lin ang="5400000" scaled="0"/>
                </a:gradFill>
              </a:defRPr>
            </a:lvl1pPr>
            <a:lvl2pPr marL="390413" indent="-171401">
              <a:defRPr sz="1800"/>
            </a:lvl2pPr>
            <a:lvl3pPr marL="514203" indent="-123790">
              <a:tabLst/>
              <a:defRPr sz="1500"/>
            </a:lvl3pPr>
            <a:lvl4pPr marL="647514" indent="-133312">
              <a:defRPr/>
            </a:lvl4pPr>
            <a:lvl5pPr marL="771304" indent="-12379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3" y="891884"/>
            <a:ext cx="4033911" cy="1864933"/>
          </a:xfrm>
        </p:spPr>
        <p:txBody>
          <a:bodyPr wrap="square">
            <a:spAutoFit/>
          </a:bodyPr>
          <a:lstStyle>
            <a:lvl1pPr marL="211197" indent="-211197">
              <a:spcBef>
                <a:spcPts val="900"/>
              </a:spcBef>
              <a:buClr>
                <a:schemeClr val="tx2"/>
              </a:buClr>
              <a:buFont typeface="Arial" pitchFamily="34" charset="0"/>
              <a:buChar char="•"/>
              <a:defRPr sz="2600">
                <a:gradFill>
                  <a:gsLst>
                    <a:gs pos="1250">
                      <a:schemeClr val="tx2"/>
                    </a:gs>
                    <a:gs pos="99000">
                      <a:schemeClr val="tx2"/>
                    </a:gs>
                  </a:gsLst>
                  <a:lin ang="5400000" scaled="0"/>
                </a:gradFill>
              </a:defRPr>
            </a:lvl1pPr>
            <a:lvl2pPr marL="390413" indent="-171401">
              <a:defRPr sz="1800"/>
            </a:lvl2pPr>
            <a:lvl3pPr marL="514203" indent="-123790">
              <a:tabLst/>
              <a:defRPr sz="1500"/>
            </a:lvl3pPr>
            <a:lvl4pPr marL="647514" indent="-133312">
              <a:defRPr/>
            </a:lvl4pPr>
            <a:lvl5pPr marL="771304" indent="-12379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0910782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56640516"/>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9729257"/>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9146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097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4666084" cy="5143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085851"/>
            <a:ext cx="4076211" cy="883832"/>
          </a:xfrm>
          <a:prstGeom prst="rect">
            <a:avLst/>
          </a:prstGeom>
        </p:spPr>
        <p:txBody>
          <a:bodyPr>
            <a:noAutofit/>
          </a:bodyPr>
          <a:lstStyle>
            <a:lvl1pPr marL="0" indent="0">
              <a:buNone/>
              <a:defRPr sz="3000" b="0" cap="none" baseline="0">
                <a:gradFill>
                  <a:gsLst>
                    <a:gs pos="100000">
                      <a:schemeClr val="bg1"/>
                    </a:gs>
                    <a:gs pos="0">
                      <a:schemeClr val="bg1"/>
                    </a:gs>
                  </a:gsLst>
                  <a:lin ang="5400000" scaled="0"/>
                </a:gradFill>
                <a:latin typeface="+mj-lt"/>
              </a:defRPr>
            </a:lvl1pPr>
            <a:lvl2pPr marL="457120" indent="0">
              <a:buNone/>
              <a:defRPr sz="2025" b="1"/>
            </a:lvl2pPr>
            <a:lvl3pPr marL="914240" indent="0">
              <a:buNone/>
              <a:defRPr sz="1800" b="1"/>
            </a:lvl3pPr>
            <a:lvl4pPr marL="1371360" indent="0">
              <a:buNone/>
              <a:defRPr sz="1575" b="1"/>
            </a:lvl4pPr>
            <a:lvl5pPr marL="1828480" indent="0">
              <a:buNone/>
              <a:defRPr sz="1575" b="1"/>
            </a:lvl5pPr>
            <a:lvl6pPr marL="2285600" indent="0">
              <a:buNone/>
              <a:defRPr sz="1575" b="1"/>
            </a:lvl6pPr>
            <a:lvl7pPr marL="2742720" indent="0">
              <a:buNone/>
              <a:defRPr sz="1575" b="1"/>
            </a:lvl7pPr>
            <a:lvl8pPr marL="3199840" indent="0">
              <a:buNone/>
              <a:defRPr sz="1575" b="1"/>
            </a:lvl8pPr>
            <a:lvl9pPr marL="3656960" indent="0">
              <a:buNone/>
              <a:defRPr sz="1575" b="1"/>
            </a:lvl9pPr>
          </a:lstStyle>
          <a:p>
            <a:pPr lvl="0"/>
            <a:r>
              <a:rPr lang="en-US" dirty="0" smtClean="0"/>
              <a:t>Click to edit Master text styles.</a:t>
            </a:r>
          </a:p>
        </p:txBody>
      </p:sp>
      <p:sp>
        <p:nvSpPr>
          <p:cNvPr id="9" name="Content Placeholder 5"/>
          <p:cNvSpPr>
            <a:spLocks noGrp="1"/>
          </p:cNvSpPr>
          <p:nvPr>
            <p:ph sz="quarter" idx="13"/>
          </p:nvPr>
        </p:nvSpPr>
        <p:spPr>
          <a:xfrm>
            <a:off x="390627" y="2051239"/>
            <a:ext cx="4084187" cy="457049"/>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680" indent="-285700">
              <a:defRPr lang="en-US" sz="1575" kern="1200" dirty="0" smtClean="0">
                <a:solidFill>
                  <a:schemeClr val="bg2">
                    <a:lumMod val="50000"/>
                  </a:schemeClr>
                </a:solidFill>
                <a:latin typeface="+mn-lt"/>
                <a:ea typeface="+mn-ea"/>
                <a:cs typeface="Arial" pitchFamily="34" charset="0"/>
              </a:defRPr>
            </a:lvl2pPr>
            <a:lvl3pPr marL="685680" indent="-171420">
              <a:defRPr lang="en-US" sz="1425" kern="1200" dirty="0" smtClean="0">
                <a:solidFill>
                  <a:schemeClr val="bg2">
                    <a:lumMod val="50000"/>
                  </a:schemeClr>
                </a:solidFill>
                <a:latin typeface="+mn-lt"/>
                <a:ea typeface="+mn-ea"/>
                <a:cs typeface="Arial" pitchFamily="34" charset="0"/>
              </a:defRPr>
            </a:lvl3pPr>
            <a:lvl4pPr marL="914240" indent="-171420">
              <a:defRPr lang="en-US" sz="1200" kern="1200" dirty="0" smtClean="0">
                <a:solidFill>
                  <a:schemeClr val="bg2">
                    <a:lumMod val="50000"/>
                  </a:schemeClr>
                </a:solidFill>
                <a:latin typeface="+mn-lt"/>
                <a:ea typeface="+mn-ea"/>
                <a:cs typeface="Arial" pitchFamily="34" charset="0"/>
              </a:defRPr>
            </a:lvl4pPr>
            <a:lvl5pPr marL="1085660" indent="-171420">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smtClean="0"/>
              <a:t>Click to edit Master text styles</a:t>
            </a:r>
          </a:p>
        </p:txBody>
      </p:sp>
    </p:spTree>
    <p:extLst>
      <p:ext uri="{BB962C8B-B14F-4D97-AF65-F5344CB8AC3E}">
        <p14:creationId xmlns:p14="http://schemas.microsoft.com/office/powerpoint/2010/main" val="272185250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6" y="1675586"/>
            <a:ext cx="6281777" cy="1019397"/>
          </a:xfrm>
          <a:prstGeom prst="rect">
            <a:avLst/>
          </a:prstGeo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3459256"/>
            <a:ext cx="4091815" cy="858697"/>
          </a:xfrm>
          <a:prstGeom prst="rect">
            <a:avLst/>
          </a:prstGeo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0"/>
            <a:ext cx="1873858" cy="217754"/>
          </a:xfrm>
          <a:prstGeom prst="rect">
            <a:avLst/>
          </a:prstGeom>
        </p:spPr>
      </p:pic>
    </p:spTree>
    <p:extLst>
      <p:ext uri="{BB962C8B-B14F-4D97-AF65-F5344CB8AC3E}">
        <p14:creationId xmlns:p14="http://schemas.microsoft.com/office/powerpoint/2010/main" val="38922801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2907953"/>
            <a:ext cx="7394106" cy="1345996"/>
          </a:xfrm>
          <a:noFill/>
        </p:spPr>
        <p:txBody>
          <a:bodyPr lIns="107535" tIns="80651" rIns="107535" bIns="80651">
            <a:noAutofit/>
          </a:bodyPr>
          <a:lstStyle>
            <a:lvl1pPr marL="0" indent="0">
              <a:spcBef>
                <a:spcPts val="0"/>
              </a:spcBef>
              <a:buNone/>
              <a:defRPr sz="2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01977" y="1556880"/>
            <a:ext cx="7395458" cy="1351077"/>
          </a:xfrm>
          <a:noFill/>
        </p:spPr>
        <p:txBody>
          <a:bodyPr lIns="107535" tIns="67211" rIns="107535" bIns="67211" anchor="t" anchorCtr="0"/>
          <a:lstStyle>
            <a:lvl1pPr>
              <a:defRPr sz="4400" spc="-74"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7655402" y="352808"/>
            <a:ext cx="1141803" cy="244624"/>
          </a:xfrm>
          <a:prstGeom prst="rect">
            <a:avLst/>
          </a:prstGeom>
        </p:spPr>
      </p:pic>
      <p:pic>
        <p:nvPicPr>
          <p:cNvPr id="7"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3430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01929" y="1563129"/>
            <a:ext cx="6723186" cy="26896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01976" y="1563140"/>
            <a:ext cx="6723139" cy="1344818"/>
          </a:xfrm>
          <a:noFill/>
        </p:spPr>
        <p:txBody>
          <a:bodyPr lIns="107535" tIns="67211" rIns="107535" bIns="67211"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01977" y="2908933"/>
            <a:ext cx="6723140" cy="1344245"/>
          </a:xfrm>
          <a:noFill/>
        </p:spPr>
        <p:txBody>
          <a:bodyPr lIns="107535" tIns="80651" rIns="107535" bIns="80651">
            <a:noAutofit/>
          </a:bodyPr>
          <a:lstStyle>
            <a:lvl1pPr marL="0" indent="0">
              <a:spcBef>
                <a:spcPts val="0"/>
              </a:spcBef>
              <a:buNone/>
              <a:defRPr sz="2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7655402" y="352808"/>
            <a:ext cx="1141803" cy="244624"/>
          </a:xfrm>
          <a:prstGeom prst="rect">
            <a:avLst/>
          </a:prstGeom>
        </p:spPr>
      </p:pic>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12"/>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1379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9140448" cy="5143500"/>
          </a:xfrm>
          <a:prstGeom prst="rect">
            <a:avLst/>
          </a:prstGeom>
        </p:spPr>
      </p:pic>
      <p:sp>
        <p:nvSpPr>
          <p:cNvPr id="18" name="Rectangle 17"/>
          <p:cNvSpPr/>
          <p:nvPr userDrawn="1"/>
        </p:nvSpPr>
        <p:spPr bwMode="gray">
          <a:xfrm>
            <a:off x="201929" y="1563129"/>
            <a:ext cx="5378549" cy="268965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1977" y="1561851"/>
            <a:ext cx="5379716" cy="1346106"/>
          </a:xfrm>
          <a:noFill/>
        </p:spPr>
        <p:txBody>
          <a:bodyPr lIns="107535" tIns="67211" rIns="107535" bIns="67211"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1977" y="2910295"/>
            <a:ext cx="5379716" cy="1342493"/>
          </a:xfrm>
        </p:spPr>
        <p:txBody>
          <a:bodyPr tIns="80651" bIns="80651">
            <a:noAutofit/>
          </a:bodyPr>
          <a:lstStyle>
            <a:lvl1pPr marL="0" indent="0">
              <a:spcBef>
                <a:spcPts val="0"/>
              </a:spcBef>
              <a:buNone/>
              <a:defRPr sz="2400"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6441" y="4546066"/>
            <a:ext cx="1141803" cy="244625"/>
          </a:xfrm>
          <a:prstGeom prst="rect">
            <a:avLst/>
          </a:prstGeom>
        </p:spPr>
      </p:pic>
      <p:pic>
        <p:nvPicPr>
          <p:cNvPr id="12"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12"/>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25605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9144000" cy="5143499"/>
          </a:xfrm>
          <a:prstGeom prst="rect">
            <a:avLst/>
          </a:prstGeom>
        </p:spPr>
      </p:pic>
      <p:sp>
        <p:nvSpPr>
          <p:cNvPr id="17" name="Rectangle 16"/>
          <p:cNvSpPr/>
          <p:nvPr userDrawn="1"/>
        </p:nvSpPr>
        <p:spPr bwMode="gray">
          <a:xfrm>
            <a:off x="201930" y="1563129"/>
            <a:ext cx="4706230" cy="2689656"/>
          </a:xfrm>
          <a:prstGeom prst="rect">
            <a:avLst/>
          </a:prstGeom>
          <a:solidFill>
            <a:schemeClr val="accent3">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1851"/>
            <a:ext cx="4707398" cy="1346106"/>
          </a:xfrm>
          <a:noFill/>
        </p:spPr>
        <p:txBody>
          <a:bodyPr lIns="107535" tIns="67211" rIns="107535" bIns="67211"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0762" y="2910295"/>
            <a:ext cx="4707398" cy="1342493"/>
          </a:xfrm>
          <a:noFill/>
        </p:spPr>
        <p:txBody>
          <a:bodyPr tIns="80651" bIns="80651">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dirty="0" smtClean="0"/>
              <a:t>Speaker Name</a:t>
            </a:r>
          </a:p>
        </p:txBody>
      </p:sp>
      <p:pic>
        <p:nvPicPr>
          <p:cNvPr id="11"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336441" y="4546066"/>
            <a:ext cx="1141803" cy="244625"/>
          </a:xfrm>
          <a:prstGeom prst="rect">
            <a:avLst/>
          </a:prstGeom>
        </p:spPr>
      </p:pic>
    </p:spTree>
    <p:extLst>
      <p:ext uri="{BB962C8B-B14F-4D97-AF65-F5344CB8AC3E}">
        <p14:creationId xmlns:p14="http://schemas.microsoft.com/office/powerpoint/2010/main" val="12056132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1" y="0"/>
            <a:ext cx="9142703" cy="5143500"/>
          </a:xfrm>
          <a:prstGeom prst="rect">
            <a:avLst/>
          </a:prstGeom>
        </p:spPr>
      </p:pic>
      <p:sp>
        <p:nvSpPr>
          <p:cNvPr id="17" name="Rectangle 16"/>
          <p:cNvSpPr/>
          <p:nvPr userDrawn="1"/>
        </p:nvSpPr>
        <p:spPr bwMode="gray">
          <a:xfrm>
            <a:off x="201929" y="1563129"/>
            <a:ext cx="5378549" cy="2689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1851"/>
            <a:ext cx="5379716" cy="1346106"/>
          </a:xfrm>
          <a:noFill/>
        </p:spPr>
        <p:txBody>
          <a:bodyPr lIns="107535" tIns="67211" rIns="107535" bIns="67211"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00762" y="2910295"/>
            <a:ext cx="5379716" cy="1342493"/>
          </a:xfrm>
        </p:spPr>
        <p:txBody>
          <a:bodyPr tIns="80651" bIns="80651">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smtClean="0"/>
              <a:t>Click to edit Master text styles</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6441" y="4546066"/>
            <a:ext cx="1141803" cy="244625"/>
          </a:xfrm>
          <a:prstGeom prst="rect">
            <a:avLst/>
          </a:prstGeom>
        </p:spPr>
      </p:pic>
      <p:pic>
        <p:nvPicPr>
          <p:cNvPr id="11"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3971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5.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195338964"/>
      </p:ext>
    </p:extLst>
  </p:cSld>
  <p:clrMap bg1="lt1" tx1="dk1" bg2="lt2" tx2="dk2" accent1="accent1" accent2="accent2" accent3="accent3" accent4="accent4" accent5="accent5" accent6="accent6" hlink="hlink" folHlink="folHlink"/>
  <p:sldLayoutIdLst>
    <p:sldLayoutId id="2147483649" r:id="rId1"/>
    <p:sldLayoutId id="2147483748" r:id="rId2"/>
    <p:sldLayoutId id="2147483751" r:id="rId3"/>
    <p:sldLayoutId id="2147483755" r:id="rId4"/>
  </p:sldLayoutIdLst>
  <p:txStyles>
    <p:titleStyle>
      <a:lvl1pPr algn="ctr" defTabSz="914166" rtl="0" eaLnBrk="1" latinLnBrk="0" hangingPunct="1">
        <a:spcBef>
          <a:spcPct val="0"/>
        </a:spcBef>
        <a:buNone/>
        <a:defRPr sz="4400" kern="1200">
          <a:solidFill>
            <a:schemeClr val="tx1"/>
          </a:solidFill>
          <a:latin typeface="+mj-lt"/>
          <a:ea typeface="+mj-ea"/>
          <a:cs typeface="+mj-cs"/>
        </a:defRPr>
      </a:lvl1pPr>
    </p:titleStyle>
    <p:bodyStyle>
      <a:lvl1pPr marL="342812" indent="-342812" algn="l" defTabSz="91416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760" indent="-285677" algn="l" defTabSz="91416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07" indent="-228542" algn="l" defTabSz="91416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79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873"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95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4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3"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0" algn="l" defTabSz="914166" rtl="0" eaLnBrk="1" latinLnBrk="0" hangingPunct="1">
        <a:defRPr sz="1800" kern="1200">
          <a:solidFill>
            <a:schemeClr val="tx1"/>
          </a:solidFill>
          <a:latin typeface="+mn-lt"/>
          <a:ea typeface="+mn-ea"/>
          <a:cs typeface="+mn-cs"/>
        </a:defRPr>
      </a:lvl8pPr>
      <a:lvl9pPr marL="3656664" algn="l" defTabSz="914166"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98D0F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122430"/>
      </p:ext>
    </p:extLst>
  </p:cSld>
  <p:clrMap bg1="lt1" tx1="dk1" bg2="lt2" tx2="dk2" accent1="accent1" accent2="accent2" accent3="accent3" accent4="accent4" accent5="accent5" accent6="accent6" hlink="hlink" folHlink="folHlink"/>
  <p:txStyles>
    <p:titleStyle>
      <a:lvl1pPr algn="ctr" defTabSz="914166" rtl="0" eaLnBrk="1" latinLnBrk="0" hangingPunct="1">
        <a:spcBef>
          <a:spcPct val="0"/>
        </a:spcBef>
        <a:buNone/>
        <a:defRPr sz="4400" kern="1200">
          <a:solidFill>
            <a:schemeClr val="tx1"/>
          </a:solidFill>
          <a:latin typeface="+mj-lt"/>
          <a:ea typeface="+mj-ea"/>
          <a:cs typeface="+mj-cs"/>
        </a:defRPr>
      </a:lvl1pPr>
    </p:titleStyle>
    <p:bodyStyle>
      <a:lvl1pPr marL="342812" indent="-342812" algn="l" defTabSz="91416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760" indent="-285677" algn="l" defTabSz="91416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07" indent="-228542" algn="l" defTabSz="91416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79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873"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95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4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3"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0" algn="l" defTabSz="914166" rtl="0" eaLnBrk="1" latinLnBrk="0" hangingPunct="1">
        <a:defRPr sz="1800" kern="1200">
          <a:solidFill>
            <a:schemeClr val="tx1"/>
          </a:solidFill>
          <a:latin typeface="+mn-lt"/>
          <a:ea typeface="+mn-ea"/>
          <a:cs typeface="+mn-cs"/>
        </a:defRPr>
      </a:lvl8pPr>
      <a:lvl9pPr marL="3656664" algn="l" defTabSz="914166"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22728629"/>
      </p:ext>
    </p:extLst>
  </p:cSld>
  <p:clrMap bg1="lt1" tx1="dk1" bg2="lt2" tx2="dk2" accent1="accent1" accent2="accent2" accent3="accent3" accent4="accent4" accent5="accent5" accent6="accent6" hlink="hlink" folHlink="folHlink"/>
  <p:txStyles>
    <p:titleStyle>
      <a:lvl1pPr algn="ctr" defTabSz="914166" rtl="0" eaLnBrk="1" latinLnBrk="0" hangingPunct="1">
        <a:spcBef>
          <a:spcPct val="0"/>
        </a:spcBef>
        <a:buNone/>
        <a:defRPr sz="4400" kern="1200">
          <a:solidFill>
            <a:schemeClr val="tx1"/>
          </a:solidFill>
          <a:latin typeface="+mj-lt"/>
          <a:ea typeface="+mj-ea"/>
          <a:cs typeface="+mj-cs"/>
        </a:defRPr>
      </a:lvl1pPr>
    </p:titleStyle>
    <p:bodyStyle>
      <a:lvl1pPr marL="342812" indent="-342812" algn="l" defTabSz="91416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760" indent="-285677" algn="l" defTabSz="91416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07" indent="-228542" algn="l" defTabSz="91416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79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873"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95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4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3"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0" algn="l" defTabSz="914166" rtl="0" eaLnBrk="1" latinLnBrk="0" hangingPunct="1">
        <a:defRPr sz="1800" kern="1200">
          <a:solidFill>
            <a:schemeClr val="tx1"/>
          </a:solidFill>
          <a:latin typeface="+mn-lt"/>
          <a:ea typeface="+mn-ea"/>
          <a:cs typeface="+mn-cs"/>
        </a:defRPr>
      </a:lvl8pPr>
      <a:lvl9pPr marL="3656664" algn="l" defTabSz="914166"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514978098"/>
      </p:ext>
    </p:extLst>
  </p:cSld>
  <p:clrMap bg1="lt1" tx1="dk1" bg2="lt2" tx2="dk2" accent1="accent1" accent2="accent2" accent3="accent3" accent4="accent4" accent5="accent5" accent6="accent6" hlink="hlink" folHlink="folHlink"/>
  <p:txStyles>
    <p:titleStyle>
      <a:lvl1pPr algn="ctr" defTabSz="914166" rtl="0" eaLnBrk="1" latinLnBrk="0" hangingPunct="1">
        <a:spcBef>
          <a:spcPct val="0"/>
        </a:spcBef>
        <a:buNone/>
        <a:defRPr sz="4400" kern="1200">
          <a:solidFill>
            <a:schemeClr val="tx1"/>
          </a:solidFill>
          <a:latin typeface="+mj-lt"/>
          <a:ea typeface="+mj-ea"/>
          <a:cs typeface="+mj-cs"/>
        </a:defRPr>
      </a:lvl1pPr>
    </p:titleStyle>
    <p:bodyStyle>
      <a:lvl1pPr marL="342812" indent="-342812" algn="l" defTabSz="91416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760" indent="-285677" algn="l" defTabSz="91416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07" indent="-228542" algn="l" defTabSz="91416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79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873"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95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4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3"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0" algn="l" defTabSz="914166" rtl="0" eaLnBrk="1" latinLnBrk="0" hangingPunct="1">
        <a:defRPr sz="1800" kern="1200">
          <a:solidFill>
            <a:schemeClr val="tx1"/>
          </a:solidFill>
          <a:latin typeface="+mn-lt"/>
          <a:ea typeface="+mn-ea"/>
          <a:cs typeface="+mn-cs"/>
        </a:defRPr>
      </a:lvl8pPr>
      <a:lvl9pPr marL="3656664" algn="l" defTabSz="914166"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5"/>
            <a:ext cx="8741880" cy="674749"/>
          </a:xfrm>
          <a:prstGeom prst="rect">
            <a:avLst/>
          </a:prstGeom>
        </p:spPr>
        <p:txBody>
          <a:bodyPr vert="horz" wrap="square" lIns="107535" tIns="67211" rIns="107535" bIns="67211"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01931" y="891885"/>
            <a:ext cx="8740140" cy="1539023"/>
          </a:xfrm>
          <a:prstGeom prst="rect">
            <a:avLst/>
          </a:prstGeom>
        </p:spPr>
        <p:txBody>
          <a:bodyPr vert="horz" wrap="square" lIns="107535" tIns="67211" rIns="107535" bIns="67211"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63034397"/>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757" r:id="rId25"/>
  </p:sldLayoutIdLst>
  <p:transition>
    <p:fade/>
  </p:transition>
  <p:timing>
    <p:tnLst>
      <p:par>
        <p:cTn id="1" dur="indefinite" restart="never" nodeType="tmRoot"/>
      </p:par>
    </p:tnLst>
  </p:timing>
  <p:txStyles>
    <p:titleStyle>
      <a:lvl1pPr algn="l" defTabSz="685576" rtl="0" eaLnBrk="1" latinLnBrk="0" hangingPunct="1">
        <a:lnSpc>
          <a:spcPct val="90000"/>
        </a:lnSpc>
        <a:spcBef>
          <a:spcPct val="0"/>
        </a:spcBef>
        <a:buNone/>
        <a:defRPr lang="en-US" sz="400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35" marR="0" indent="-252035" algn="l" defTabSz="685576" rtl="0" eaLnBrk="1" fontAlgn="auto" latinLnBrk="0" hangingPunct="1">
        <a:lnSpc>
          <a:spcPct val="90000"/>
        </a:lnSpc>
        <a:spcBef>
          <a:spcPct val="20000"/>
        </a:spcBef>
        <a:spcAft>
          <a:spcPts val="0"/>
        </a:spcAft>
        <a:buClrTx/>
        <a:buSzPct val="90000"/>
        <a:buFont typeface="Arial" pitchFamily="34" charset="0"/>
        <a:buChar char="•"/>
        <a:tabLst/>
        <a:defRPr sz="2900" kern="1200" spc="0" baseline="0">
          <a:gradFill>
            <a:gsLst>
              <a:gs pos="1250">
                <a:schemeClr val="tx1"/>
              </a:gs>
              <a:gs pos="100000">
                <a:schemeClr val="tx1"/>
              </a:gs>
            </a:gsLst>
            <a:lin ang="5400000" scaled="0"/>
          </a:gradFill>
          <a:latin typeface="+mj-lt"/>
          <a:ea typeface="+mn-ea"/>
          <a:cs typeface="+mn-cs"/>
        </a:defRPr>
      </a:lvl1pPr>
      <a:lvl2pPr marL="429394" marR="0" indent="-177358" algn="l" defTabSz="68557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588084" marR="0" indent="-168023" algn="l" defTabSz="685576"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mn-cs"/>
        </a:defRPr>
      </a:lvl3pPr>
      <a:lvl4pPr marL="756106" marR="0" indent="-168023" algn="l" defTabSz="685576"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4pPr>
      <a:lvl5pPr marL="924131" marR="0" indent="-168023" algn="l" defTabSz="685576"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5pPr>
      <a:lvl6pPr marL="1885334" indent="-171394" algn="l" defTabSz="685576"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124" indent="-171394" algn="l" defTabSz="685576"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912" indent="-171394" algn="l" defTabSz="685576"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701" indent="-171394" algn="l" defTabSz="685576"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576" rtl="0" eaLnBrk="1" latinLnBrk="0" hangingPunct="1">
        <a:defRPr sz="1300" kern="1200">
          <a:solidFill>
            <a:schemeClr val="tx1"/>
          </a:solidFill>
          <a:latin typeface="+mn-lt"/>
          <a:ea typeface="+mn-ea"/>
          <a:cs typeface="+mn-cs"/>
        </a:defRPr>
      </a:lvl1pPr>
      <a:lvl2pPr marL="342788" algn="l" defTabSz="685576" rtl="0" eaLnBrk="1" latinLnBrk="0" hangingPunct="1">
        <a:defRPr sz="1300" kern="1200">
          <a:solidFill>
            <a:schemeClr val="tx1"/>
          </a:solidFill>
          <a:latin typeface="+mn-lt"/>
          <a:ea typeface="+mn-ea"/>
          <a:cs typeface="+mn-cs"/>
        </a:defRPr>
      </a:lvl2pPr>
      <a:lvl3pPr marL="685576" algn="l" defTabSz="685576" rtl="0" eaLnBrk="1" latinLnBrk="0" hangingPunct="1">
        <a:defRPr sz="1300" kern="1200">
          <a:solidFill>
            <a:schemeClr val="tx1"/>
          </a:solidFill>
          <a:latin typeface="+mn-lt"/>
          <a:ea typeface="+mn-ea"/>
          <a:cs typeface="+mn-cs"/>
        </a:defRPr>
      </a:lvl3pPr>
      <a:lvl4pPr marL="1028365" algn="l" defTabSz="685576" rtl="0" eaLnBrk="1" latinLnBrk="0" hangingPunct="1">
        <a:defRPr sz="1300" kern="1200">
          <a:solidFill>
            <a:schemeClr val="tx1"/>
          </a:solidFill>
          <a:latin typeface="+mn-lt"/>
          <a:ea typeface="+mn-ea"/>
          <a:cs typeface="+mn-cs"/>
        </a:defRPr>
      </a:lvl4pPr>
      <a:lvl5pPr marL="1371152" algn="l" defTabSz="685576" rtl="0" eaLnBrk="1" latinLnBrk="0" hangingPunct="1">
        <a:defRPr sz="1300" kern="1200">
          <a:solidFill>
            <a:schemeClr val="tx1"/>
          </a:solidFill>
          <a:latin typeface="+mn-lt"/>
          <a:ea typeface="+mn-ea"/>
          <a:cs typeface="+mn-cs"/>
        </a:defRPr>
      </a:lvl5pPr>
      <a:lvl6pPr marL="1713942" algn="l" defTabSz="685576" rtl="0" eaLnBrk="1" latinLnBrk="0" hangingPunct="1">
        <a:defRPr sz="1300" kern="1200">
          <a:solidFill>
            <a:schemeClr val="tx1"/>
          </a:solidFill>
          <a:latin typeface="+mn-lt"/>
          <a:ea typeface="+mn-ea"/>
          <a:cs typeface="+mn-cs"/>
        </a:defRPr>
      </a:lvl6pPr>
      <a:lvl7pPr marL="2056729" algn="l" defTabSz="685576" rtl="0" eaLnBrk="1" latinLnBrk="0" hangingPunct="1">
        <a:defRPr sz="1300" kern="1200">
          <a:solidFill>
            <a:schemeClr val="tx1"/>
          </a:solidFill>
          <a:latin typeface="+mn-lt"/>
          <a:ea typeface="+mn-ea"/>
          <a:cs typeface="+mn-cs"/>
        </a:defRPr>
      </a:lvl7pPr>
      <a:lvl8pPr marL="2399518" algn="l" defTabSz="685576" rtl="0" eaLnBrk="1" latinLnBrk="0" hangingPunct="1">
        <a:defRPr sz="1300" kern="1200">
          <a:solidFill>
            <a:schemeClr val="tx1"/>
          </a:solidFill>
          <a:latin typeface="+mn-lt"/>
          <a:ea typeface="+mn-ea"/>
          <a:cs typeface="+mn-cs"/>
        </a:defRPr>
      </a:lvl8pPr>
      <a:lvl9pPr marL="2742306" algn="l" defTabSz="685576"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6.xml"/><Relationship Id="rId1" Type="http://schemas.openxmlformats.org/officeDocument/2006/relationships/tags" Target="../tags/tag1.xml"/><Relationship Id="rId4" Type="http://schemas.openxmlformats.org/officeDocument/2006/relationships/image" Target="../media/image8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88.png"/><Relationship Id="rId2" Type="http://schemas.openxmlformats.org/officeDocument/2006/relationships/slideLayout" Target="../slideLayouts/slideLayout26.xml"/><Relationship Id="rId1" Type="http://schemas.openxmlformats.org/officeDocument/2006/relationships/tags" Target="../tags/tag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12.xml.rels><?xml version="1.0" encoding="UTF-8" standalone="yes"?>
<Relationships xmlns="http://schemas.openxmlformats.org/package/2006/relationships"><Relationship Id="rId3" Type="http://schemas.openxmlformats.org/officeDocument/2006/relationships/hyperlink" Target="http://www.dreamspark.com/student" TargetMode="External"/><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3.xml"/><Relationship Id="rId1" Type="http://schemas.openxmlformats.org/officeDocument/2006/relationships/slideLayout" Target="../slideLayouts/slideLayout29.xml"/><Relationship Id="rId4" Type="http://schemas.openxmlformats.org/officeDocument/2006/relationships/image" Target="../media/image94.png"/></Relationships>
</file>

<file path=ppt/slides/_rels/slide1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4.xml"/><Relationship Id="rId1" Type="http://schemas.openxmlformats.org/officeDocument/2006/relationships/slideLayout" Target="../slideLayouts/slideLayout29.xml"/><Relationship Id="rId4" Type="http://schemas.openxmlformats.org/officeDocument/2006/relationships/image" Target="../media/image96.png"/></Relationships>
</file>

<file path=ppt/slides/_rels/slide1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7.xml"/><Relationship Id="rId1" Type="http://schemas.openxmlformats.org/officeDocument/2006/relationships/slideLayout" Target="../slideLayouts/slideLayout29.xml"/><Relationship Id="rId4" Type="http://schemas.openxmlformats.org/officeDocument/2006/relationships/image" Target="../media/image100.png"/></Relationships>
</file>

<file path=ppt/slides/_rels/slide1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51.emf"/><Relationship Id="rId3" Type="http://schemas.openxmlformats.org/officeDocument/2006/relationships/image" Target="../media/image44.emf"/><Relationship Id="rId7" Type="http://schemas.openxmlformats.org/officeDocument/2006/relationships/image" Target="../media/image47.png"/><Relationship Id="rId12" Type="http://schemas.openxmlformats.org/officeDocument/2006/relationships/image" Target="../media/image50.emf"/><Relationship Id="rId2" Type="http://schemas.openxmlformats.org/officeDocument/2006/relationships/notesSlide" Target="../notesSlides/notesSlide2.xml"/><Relationship Id="rId16" Type="http://schemas.openxmlformats.org/officeDocument/2006/relationships/image" Target="../media/image54.emf"/><Relationship Id="rId1" Type="http://schemas.openxmlformats.org/officeDocument/2006/relationships/slideLayout" Target="../slideLayouts/slideLayout27.xml"/><Relationship Id="rId6" Type="http://schemas.openxmlformats.org/officeDocument/2006/relationships/image" Target="../media/image46.png"/><Relationship Id="rId11" Type="http://schemas.openxmlformats.org/officeDocument/2006/relationships/image" Target="../media/image49.png"/><Relationship Id="rId5" Type="http://schemas.microsoft.com/office/2007/relationships/hdphoto" Target="../media/hdphoto2.wdp"/><Relationship Id="rId15" Type="http://schemas.openxmlformats.org/officeDocument/2006/relationships/image" Target="../media/image53.png"/><Relationship Id="rId10" Type="http://schemas.microsoft.com/office/2007/relationships/hdphoto" Target="../media/hdphoto4.wdp"/><Relationship Id="rId4" Type="http://schemas.openxmlformats.org/officeDocument/2006/relationships/image" Target="../media/image45.png"/><Relationship Id="rId9" Type="http://schemas.openxmlformats.org/officeDocument/2006/relationships/image" Target="../media/image48.png"/><Relationship Id="rId14" Type="http://schemas.openxmlformats.org/officeDocument/2006/relationships/image" Target="../media/image52.png"/></Relationships>
</file>

<file path=ppt/slides/_rels/slide2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29.xml"/><Relationship Id="rId4" Type="http://schemas.openxmlformats.org/officeDocument/2006/relationships/image" Target="../media/image104.png"/></Relationships>
</file>

<file path=ppt/slides/_rels/slide2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2.xml"/><Relationship Id="rId1" Type="http://schemas.openxmlformats.org/officeDocument/2006/relationships/slideLayout" Target="../slideLayouts/slideLayout28.xml"/><Relationship Id="rId4" Type="http://schemas.openxmlformats.org/officeDocument/2006/relationships/image" Target="../media/image107.png"/></Relationships>
</file>

<file path=ppt/slides/_rels/slide2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xml"/><Relationship Id="rId1" Type="http://schemas.openxmlformats.org/officeDocument/2006/relationships/slideLayout" Target="../slideLayouts/slideLayout28.xml"/><Relationship Id="rId5" Type="http://schemas.openxmlformats.org/officeDocument/2006/relationships/image" Target="../media/image57.png"/><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xml"/><Relationship Id="rId1" Type="http://schemas.openxmlformats.org/officeDocument/2006/relationships/slideLayout" Target="../slideLayouts/slideLayout28.xml"/><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8" Type="http://schemas.openxmlformats.org/officeDocument/2006/relationships/hyperlink" Target="http://aws.amazon.com/" TargetMode="External"/><Relationship Id="rId13" Type="http://schemas.openxmlformats.org/officeDocument/2006/relationships/image" Target="../media/image66.png"/><Relationship Id="rId18" Type="http://schemas.openxmlformats.org/officeDocument/2006/relationships/image" Target="../media/image71.png"/><Relationship Id="rId3" Type="http://schemas.openxmlformats.org/officeDocument/2006/relationships/image" Target="../media/image58.png"/><Relationship Id="rId21" Type="http://schemas.openxmlformats.org/officeDocument/2006/relationships/image" Target="../media/image74.gif"/><Relationship Id="rId7" Type="http://schemas.openxmlformats.org/officeDocument/2006/relationships/image" Target="../media/image62.jpeg"/><Relationship Id="rId12" Type="http://schemas.openxmlformats.org/officeDocument/2006/relationships/image" Target="../media/image65.png"/><Relationship Id="rId17" Type="http://schemas.openxmlformats.org/officeDocument/2006/relationships/image" Target="../media/image70.png"/><Relationship Id="rId2" Type="http://schemas.openxmlformats.org/officeDocument/2006/relationships/notesSlide" Target="../notesSlides/notesSlide5.xml"/><Relationship Id="rId16" Type="http://schemas.openxmlformats.org/officeDocument/2006/relationships/image" Target="../media/image69.png"/><Relationship Id="rId20" Type="http://schemas.openxmlformats.org/officeDocument/2006/relationships/image" Target="../media/image73.png"/><Relationship Id="rId1" Type="http://schemas.openxmlformats.org/officeDocument/2006/relationships/slideLayout" Target="../slideLayouts/slideLayout27.xml"/><Relationship Id="rId6" Type="http://schemas.openxmlformats.org/officeDocument/2006/relationships/image" Target="../media/image61.png"/><Relationship Id="rId11" Type="http://schemas.openxmlformats.org/officeDocument/2006/relationships/image" Target="../media/image64.jpeg"/><Relationship Id="rId5" Type="http://schemas.openxmlformats.org/officeDocument/2006/relationships/image" Target="../media/image60.png"/><Relationship Id="rId15" Type="http://schemas.openxmlformats.org/officeDocument/2006/relationships/image" Target="../media/image68.png"/><Relationship Id="rId10" Type="http://schemas.openxmlformats.org/officeDocument/2006/relationships/hyperlink" Target="http://www.infoconcepts.com/images/inviteimages/googleappengine.jpg" TargetMode="External"/><Relationship Id="rId19" Type="http://schemas.openxmlformats.org/officeDocument/2006/relationships/image" Target="../media/image72.png"/><Relationship Id="rId4" Type="http://schemas.openxmlformats.org/officeDocument/2006/relationships/image" Target="../media/image59.png"/><Relationship Id="rId9" Type="http://schemas.openxmlformats.org/officeDocument/2006/relationships/image" Target="../media/image63.gif"/><Relationship Id="rId14" Type="http://schemas.openxmlformats.org/officeDocument/2006/relationships/image" Target="../media/image67.png"/><Relationship Id="rId22" Type="http://schemas.openxmlformats.org/officeDocument/2006/relationships/image" Target="../media/image75.png"/></Relationships>
</file>

<file path=ppt/slides/_rels/slide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6.pn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notesSlide" Target="../notesSlides/notesSlide7.xml"/><Relationship Id="rId1" Type="http://schemas.openxmlformats.org/officeDocument/2006/relationships/slideLayout" Target="../slideLayouts/slideLayout28.xml"/><Relationship Id="rId6" Type="http://schemas.openxmlformats.org/officeDocument/2006/relationships/image" Target="../media/image78.png"/><Relationship Id="rId11" Type="http://schemas.openxmlformats.org/officeDocument/2006/relationships/image" Target="../media/image83.emf"/><Relationship Id="rId5" Type="http://schemas.microsoft.com/office/2007/relationships/hdphoto" Target="../media/hdphoto5.wdp"/><Relationship Id="rId10" Type="http://schemas.openxmlformats.org/officeDocument/2006/relationships/image" Target="../media/image82.png"/><Relationship Id="rId4" Type="http://schemas.openxmlformats.org/officeDocument/2006/relationships/image" Target="../media/image77.png"/><Relationship Id="rId9" Type="http://schemas.openxmlformats.org/officeDocument/2006/relationships/image" Target="../media/image8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xml"/><Relationship Id="rId1" Type="http://schemas.openxmlformats.org/officeDocument/2006/relationships/slideLayout" Target="../slideLayouts/slideLayout26.xml"/><Relationship Id="rId5" Type="http://schemas.openxmlformats.org/officeDocument/2006/relationships/image" Target="../media/image87.png"/><Relationship Id="rId4" Type="http://schemas.openxmlformats.org/officeDocument/2006/relationships/image" Target="../media/image8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17344" y="791921"/>
            <a:ext cx="7747050" cy="1279608"/>
          </a:xfrm>
        </p:spPr>
        <p:txBody>
          <a:bodyPr/>
          <a:lstStyle/>
          <a:p>
            <a:r>
              <a:rPr lang="en-US" dirty="0"/>
              <a:t>Intro to </a:t>
            </a:r>
            <a:r>
              <a:rPr lang="en-US" dirty="0" smtClean="0"/>
              <a:t>Azure Stuff</a:t>
            </a:r>
            <a:endParaRPr lang="en-US" dirty="0"/>
          </a:p>
        </p:txBody>
      </p:sp>
      <p:sp>
        <p:nvSpPr>
          <p:cNvPr id="3" name="Text Placeholder 2"/>
          <p:cNvSpPr>
            <a:spLocks noGrp="1"/>
          </p:cNvSpPr>
          <p:nvPr>
            <p:ph type="body" sz="quarter" idx="11"/>
          </p:nvPr>
        </p:nvSpPr>
        <p:spPr>
          <a:xfrm>
            <a:off x="217344" y="1657350"/>
            <a:ext cx="4090750" cy="1163396"/>
          </a:xfrm>
        </p:spPr>
        <p:txBody>
          <a:bodyPr/>
          <a:lstStyle/>
          <a:p>
            <a:r>
              <a:rPr lang="en-US" dirty="0" smtClean="0"/>
              <a:t>Alex Patin</a:t>
            </a:r>
          </a:p>
          <a:p>
            <a:r>
              <a:rPr lang="en-US" dirty="0" smtClean="0"/>
              <a:t>Student Partner | Microsoft</a:t>
            </a:r>
          </a:p>
          <a:p>
            <a:r>
              <a:rPr lang="en-US" dirty="0" smtClean="0"/>
              <a:t>Alexander.Patin@studentpartner.com</a:t>
            </a:r>
            <a:endParaRPr lang="en-US" dirty="0"/>
          </a:p>
        </p:txBody>
      </p:sp>
    </p:spTree>
    <p:extLst>
      <p:ext uri="{BB962C8B-B14F-4D97-AF65-F5344CB8AC3E}">
        <p14:creationId xmlns:p14="http://schemas.microsoft.com/office/powerpoint/2010/main" val="7657003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drape"/>
      </p:transition>
    </mc:Choice>
    <mc:Fallback xmlns="">
      <p:transition spd="slow" advTm="1000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Evolving from machine-centric to distributed</a:t>
            </a:r>
            <a:endParaRPr lang="en-US" sz="3200" dirty="0"/>
          </a:p>
        </p:txBody>
      </p:sp>
      <p:grpSp>
        <p:nvGrpSpPr>
          <p:cNvPr id="9" name="Group 8"/>
          <p:cNvGrpSpPr/>
          <p:nvPr/>
        </p:nvGrpSpPr>
        <p:grpSpPr>
          <a:xfrm>
            <a:off x="398819" y="1044745"/>
            <a:ext cx="3998891" cy="4015680"/>
            <a:chOff x="529381" y="1212055"/>
            <a:chExt cx="5332611" cy="5355000"/>
          </a:xfrm>
        </p:grpSpPr>
        <p:grpSp>
          <p:nvGrpSpPr>
            <p:cNvPr id="4" name="Group 3"/>
            <p:cNvGrpSpPr/>
            <p:nvPr/>
          </p:nvGrpSpPr>
          <p:grpSpPr>
            <a:xfrm>
              <a:off x="529381" y="1212055"/>
              <a:ext cx="5332611" cy="5355000"/>
              <a:chOff x="529381" y="1212055"/>
              <a:chExt cx="5332611" cy="5355000"/>
            </a:xfrm>
          </p:grpSpPr>
          <p:sp>
            <p:nvSpPr>
              <p:cNvPr id="72" name="Rectangle 71"/>
              <p:cNvSpPr/>
              <p:nvPr/>
            </p:nvSpPr>
            <p:spPr bwMode="auto">
              <a:xfrm>
                <a:off x="529381" y="1956795"/>
                <a:ext cx="5332611" cy="46102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5037" tIns="137141" rIns="205037" bIns="68353" numCol="1" spcCol="0" rtlCol="0" fromWordArt="0" anchor="t" anchorCtr="0" forceAA="0" compatLnSpc="1">
                <a:prstTxWarp prst="textNoShape">
                  <a:avLst/>
                </a:prstTxWarp>
                <a:noAutofit/>
              </a:bodyPr>
              <a:lstStyle/>
              <a:p>
                <a:pPr defTabSz="819870">
                  <a:spcBef>
                    <a:spcPts val="450"/>
                  </a:spcBef>
                  <a:spcAft>
                    <a:spcPts val="450"/>
                  </a:spcAft>
                </a:pPr>
                <a:endParaRPr lang="en-US" sz="900" dirty="0">
                  <a:solidFill>
                    <a:schemeClr val="tx1"/>
                  </a:solidFill>
                  <a:ea typeface="Segoe UI" pitchFamily="34" charset="0"/>
                  <a:cs typeface="Segoe UI" pitchFamily="34" charset="0"/>
                </a:endParaRPr>
              </a:p>
            </p:txBody>
          </p:sp>
          <p:sp>
            <p:nvSpPr>
              <p:cNvPr id="75" name="TextBox 74"/>
              <p:cNvSpPr txBox="1"/>
              <p:nvPr/>
            </p:nvSpPr>
            <p:spPr>
              <a:xfrm>
                <a:off x="529381" y="1212055"/>
                <a:ext cx="5332611" cy="736879"/>
              </a:xfrm>
              <a:prstGeom prst="rect">
                <a:avLst/>
              </a:prstGeom>
              <a:solidFill>
                <a:schemeClr val="accent1"/>
              </a:solidFill>
              <a:ln>
                <a:noFill/>
              </a:ln>
            </p:spPr>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defPPr>
                  <a:defRPr lang="en-US"/>
                </a:defPPr>
                <a:lvl1pPr>
                  <a:defRPr sz="2800">
                    <a:solidFill>
                      <a:schemeClr val="bg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800" dirty="0"/>
                  <a:t>Traditional machine-centric model</a:t>
                </a:r>
              </a:p>
            </p:txBody>
          </p:sp>
          <p:sp>
            <p:nvSpPr>
              <p:cNvPr id="6" name="Rectangle 5"/>
              <p:cNvSpPr/>
              <p:nvPr/>
            </p:nvSpPr>
            <p:spPr>
              <a:xfrm>
                <a:off x="529381" y="2067260"/>
                <a:ext cx="5332611" cy="2363375"/>
              </a:xfrm>
              <a:prstGeom prst="rect">
                <a:avLst/>
              </a:prstGeom>
            </p:spPr>
            <p:txBody>
              <a:bodyPr wrap="square">
                <a:spAutoFit/>
              </a:bodyPr>
              <a:lstStyle/>
              <a:p>
                <a:pPr defTabSz="819870">
                  <a:spcBef>
                    <a:spcPts val="450"/>
                  </a:spcBef>
                  <a:spcAft>
                    <a:spcPts val="450"/>
                  </a:spcAft>
                </a:pPr>
                <a:r>
                  <a:rPr lang="en-US" sz="1050" dirty="0">
                    <a:latin typeface="+mj-lt"/>
                    <a:ea typeface="Segoe UI" pitchFamily="34" charset="0"/>
                    <a:cs typeface="Segoe UI" pitchFamily="34" charset="0"/>
                  </a:rPr>
                  <a:t>With multiple web applications, challenges for service providers include:</a:t>
                </a:r>
              </a:p>
              <a:p>
                <a:pPr marL="214313" indent="-214313" defTabSz="819870">
                  <a:buFont typeface="Arial" panose="020B0604020202020204" pitchFamily="34" charset="0"/>
                  <a:buChar char="•"/>
                </a:pPr>
                <a:r>
                  <a:rPr lang="en-US" sz="1050" dirty="0">
                    <a:latin typeface="+mj-lt"/>
                    <a:ea typeface="Segoe UI" pitchFamily="34" charset="0"/>
                    <a:cs typeface="Segoe UI" pitchFamily="34" charset="0"/>
                  </a:rPr>
                  <a:t>Increased load and management </a:t>
                </a:r>
                <a:r>
                  <a:rPr lang="en-US" sz="1050" dirty="0" smtClean="0">
                    <a:latin typeface="+mj-lt"/>
                    <a:ea typeface="Segoe UI" pitchFamily="34" charset="0"/>
                    <a:cs typeface="Segoe UI" pitchFamily="34" charset="0"/>
                  </a:rPr>
                  <a:t>complexities</a:t>
                </a:r>
              </a:p>
              <a:p>
                <a:pPr marL="214313" indent="-214313" defTabSz="819870">
                  <a:buFont typeface="Arial" panose="020B0604020202020204" pitchFamily="34" charset="0"/>
                  <a:buChar char="•"/>
                </a:pPr>
                <a:endParaRPr lang="en-US" sz="1050" dirty="0">
                  <a:latin typeface="+mj-lt"/>
                  <a:ea typeface="Segoe UI" pitchFamily="34" charset="0"/>
                  <a:cs typeface="Segoe UI" pitchFamily="34" charset="0"/>
                </a:endParaRPr>
              </a:p>
              <a:p>
                <a:pPr marL="214313" indent="-214313" defTabSz="819870">
                  <a:buFont typeface="Arial" panose="020B0604020202020204" pitchFamily="34" charset="0"/>
                  <a:buChar char="•"/>
                </a:pPr>
                <a:r>
                  <a:rPr lang="en-US" sz="1050" dirty="0">
                    <a:latin typeface="+mj-lt"/>
                    <a:ea typeface="Segoe UI" pitchFamily="34" charset="0"/>
                    <a:cs typeface="Segoe UI" pitchFamily="34" charset="0"/>
                  </a:rPr>
                  <a:t>Security - Isolating stored data, authentication &amp; authorization </a:t>
                </a:r>
                <a:r>
                  <a:rPr lang="en-US" sz="1050" dirty="0" smtClean="0">
                    <a:latin typeface="+mj-lt"/>
                    <a:ea typeface="Segoe UI" pitchFamily="34" charset="0"/>
                    <a:cs typeface="Segoe UI" pitchFamily="34" charset="0"/>
                  </a:rPr>
                  <a:t>mechanisms</a:t>
                </a:r>
              </a:p>
              <a:p>
                <a:pPr marL="214313" indent="-214313" defTabSz="819870">
                  <a:buFont typeface="Arial" panose="020B0604020202020204" pitchFamily="34" charset="0"/>
                  <a:buChar char="•"/>
                </a:pPr>
                <a:endParaRPr lang="en-US" sz="1050" dirty="0">
                  <a:latin typeface="+mj-lt"/>
                  <a:ea typeface="Segoe UI" pitchFamily="34" charset="0"/>
                  <a:cs typeface="Segoe UI" pitchFamily="34" charset="0"/>
                </a:endParaRPr>
              </a:p>
              <a:p>
                <a:pPr marL="214313" indent="-214313" defTabSz="819870">
                  <a:buFont typeface="Arial" panose="020B0604020202020204" pitchFamily="34" charset="0"/>
                  <a:buChar char="•"/>
                </a:pPr>
                <a:r>
                  <a:rPr lang="en-US" sz="1050" dirty="0">
                    <a:latin typeface="+mj-lt"/>
                    <a:ea typeface="Segoe UI" pitchFamily="34" charset="0"/>
                    <a:cs typeface="Segoe UI" pitchFamily="34" charset="0"/>
                  </a:rPr>
                  <a:t>Scaling - Auto-scaling platform compute, scaling platform storage </a:t>
                </a:r>
                <a:endParaRPr lang="en-US" sz="1050" dirty="0" smtClean="0">
                  <a:latin typeface="+mj-lt"/>
                  <a:ea typeface="Segoe UI" pitchFamily="34" charset="0"/>
                  <a:cs typeface="Segoe UI" pitchFamily="34" charset="0"/>
                </a:endParaRPr>
              </a:p>
              <a:p>
                <a:pPr marL="214313" indent="-214313" defTabSz="819870">
                  <a:buFont typeface="Arial" panose="020B0604020202020204" pitchFamily="34" charset="0"/>
                  <a:buChar char="•"/>
                </a:pPr>
                <a:endParaRPr lang="en-US" sz="1050" dirty="0">
                  <a:latin typeface="+mj-lt"/>
                  <a:ea typeface="Segoe UI" pitchFamily="34" charset="0"/>
                  <a:cs typeface="Segoe UI" pitchFamily="34" charset="0"/>
                </a:endParaRPr>
              </a:p>
            </p:txBody>
          </p:sp>
        </p:grpSp>
        <p:grpSp>
          <p:nvGrpSpPr>
            <p:cNvPr id="76" name="Group 75"/>
            <p:cNvGrpSpPr/>
            <p:nvPr/>
          </p:nvGrpSpPr>
          <p:grpSpPr>
            <a:xfrm>
              <a:off x="1284640" y="4493532"/>
              <a:ext cx="3786100" cy="1794959"/>
              <a:chOff x="1426376" y="5625695"/>
              <a:chExt cx="4544503" cy="2153951"/>
            </a:xfrm>
          </p:grpSpPr>
          <p:sp>
            <p:nvSpPr>
              <p:cNvPr id="77" name="Rectangle 76"/>
              <p:cNvSpPr/>
              <p:nvPr/>
            </p:nvSpPr>
            <p:spPr bwMode="auto">
              <a:xfrm>
                <a:off x="1426376" y="5625695"/>
                <a:ext cx="4544503" cy="2153951"/>
              </a:xfrm>
              <a:prstGeom prst="rect">
                <a:avLst/>
              </a:prstGeom>
              <a:solidFill>
                <a:schemeClr val="accent1"/>
              </a:solidFill>
              <a:ln>
                <a:noFill/>
              </a:ln>
            </p:spPr>
            <p:txBody>
              <a:bodyPr rot="0" spcFirstLastPara="0" vertOverflow="overflow" horzOverflow="overflow" vert="horz" wrap="square" lIns="68570" tIns="34285" rIns="68570" bIns="34285" numCol="1" spcCol="0" rtlCol="0" fromWordArt="0" anchor="t" anchorCtr="0" forceAA="0" compatLnSpc="1">
                <a:prstTxWarp prst="textNoShape">
                  <a:avLst/>
                </a:prstTxWarp>
                <a:noAutofit/>
              </a:bodyPr>
              <a:lstStyle/>
              <a:p>
                <a:endParaRPr lang="en-US" sz="2100" dirty="0">
                  <a:solidFill>
                    <a:schemeClr val="bg1"/>
                  </a:solidFill>
                  <a:latin typeface="+mj-lt"/>
                </a:endParaRPr>
              </a:p>
            </p:txBody>
          </p:sp>
          <p:grpSp>
            <p:nvGrpSpPr>
              <p:cNvPr id="78" name="Group 77"/>
              <p:cNvGrpSpPr/>
              <p:nvPr/>
            </p:nvGrpSpPr>
            <p:grpSpPr>
              <a:xfrm>
                <a:off x="1478239" y="5674578"/>
                <a:ext cx="1527186" cy="965854"/>
                <a:chOff x="1478239" y="5674578"/>
                <a:chExt cx="1527186" cy="965854"/>
              </a:xfrm>
            </p:grpSpPr>
            <p:grpSp>
              <p:nvGrpSpPr>
                <p:cNvPr id="92" name="Group 91"/>
                <p:cNvGrpSpPr/>
                <p:nvPr/>
              </p:nvGrpSpPr>
              <p:grpSpPr>
                <a:xfrm>
                  <a:off x="1757900" y="5674578"/>
                  <a:ext cx="822592" cy="734363"/>
                  <a:chOff x="1342127" y="4864402"/>
                  <a:chExt cx="1076798" cy="961304"/>
                </a:xfrm>
              </p:grpSpPr>
              <p:pic>
                <p:nvPicPr>
                  <p:cNvPr id="94" name="Picture 2"/>
                  <p:cNvPicPr>
                    <a:picLocks noChangeAspect="1" noChangeArrowheads="1"/>
                  </p:cNvPicPr>
                  <p:nvPr/>
                </p:nvPicPr>
                <p:blipFill>
                  <a:blip r:embed="rId4" cstate="print"/>
                  <a:srcRect/>
                  <a:stretch>
                    <a:fillRect/>
                  </a:stretch>
                </p:blipFill>
                <p:spPr bwMode="auto">
                  <a:xfrm>
                    <a:off x="1342127" y="4864402"/>
                    <a:ext cx="697801" cy="961304"/>
                  </a:xfrm>
                  <a:prstGeom prst="rect">
                    <a:avLst/>
                  </a:prstGeom>
                  <a:noFill/>
                  <a:ln w="9525">
                    <a:noFill/>
                    <a:miter lim="800000"/>
                    <a:headEnd/>
                    <a:tailEnd/>
                  </a:ln>
                </p:spPr>
              </p:pic>
              <p:sp>
                <p:nvSpPr>
                  <p:cNvPr id="95" name="Freeform 79"/>
                  <p:cNvSpPr>
                    <a:spLocks noEditPoints="1"/>
                  </p:cNvSpPr>
                  <p:nvPr/>
                </p:nvSpPr>
                <p:spPr bwMode="black">
                  <a:xfrm rot="16200000">
                    <a:off x="2023691" y="5228208"/>
                    <a:ext cx="352746" cy="437722"/>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rgbClr val="FFFFFF"/>
                  </a:solidFill>
                  <a:ln>
                    <a:noFill/>
                  </a:ln>
                  <a:extLst/>
                </p:spPr>
                <p:txBody>
                  <a:bodyPr vert="horz" wrap="square" lIns="61720" tIns="30860" rIns="61720" bIns="30860" numCol="1" anchor="t" anchorCtr="0" compatLnSpc="1">
                    <a:prstTxWarp prst="textNoShape">
                      <a:avLst/>
                    </a:prstTxWarp>
                  </a:bodyPr>
                  <a:lstStyle/>
                  <a:p>
                    <a:endParaRPr lang="en-US" sz="975" dirty="0"/>
                  </a:p>
                </p:txBody>
              </p:sp>
            </p:grpSp>
            <p:sp>
              <p:nvSpPr>
                <p:cNvPr id="93" name="TextBox 92"/>
                <p:cNvSpPr txBox="1"/>
                <p:nvPr/>
              </p:nvSpPr>
              <p:spPr>
                <a:xfrm>
                  <a:off x="1478239" y="6344924"/>
                  <a:ext cx="1527186" cy="295508"/>
                </a:xfrm>
                <a:prstGeom prst="rect">
                  <a:avLst/>
                </a:prstGeom>
                <a:noFill/>
              </p:spPr>
              <p:txBody>
                <a:bodyPr wrap="none" rtlCol="0">
                  <a:spAutoFit/>
                </a:bodyPr>
                <a:lstStyle/>
                <a:p>
                  <a:r>
                    <a:rPr lang="en-US" sz="600" dirty="0">
                      <a:solidFill>
                        <a:schemeClr val="bg1"/>
                      </a:solidFill>
                    </a:rPr>
                    <a:t>Web application content</a:t>
                  </a:r>
                </a:p>
              </p:txBody>
            </p:sp>
          </p:grpSp>
          <p:grpSp>
            <p:nvGrpSpPr>
              <p:cNvPr id="80" name="Group 79"/>
              <p:cNvGrpSpPr/>
              <p:nvPr/>
            </p:nvGrpSpPr>
            <p:grpSpPr>
              <a:xfrm>
                <a:off x="1478239" y="6644765"/>
                <a:ext cx="1393762" cy="1031318"/>
                <a:chOff x="1478239" y="6644765"/>
                <a:chExt cx="1393762" cy="1031318"/>
              </a:xfrm>
            </p:grpSpPr>
            <p:grpSp>
              <p:nvGrpSpPr>
                <p:cNvPr id="88" name="Group 87"/>
                <p:cNvGrpSpPr/>
                <p:nvPr/>
              </p:nvGrpSpPr>
              <p:grpSpPr>
                <a:xfrm>
                  <a:off x="1757900" y="6644765"/>
                  <a:ext cx="830432" cy="734363"/>
                  <a:chOff x="1342127" y="6252938"/>
                  <a:chExt cx="1087060" cy="961304"/>
                </a:xfrm>
              </p:grpSpPr>
              <p:pic>
                <p:nvPicPr>
                  <p:cNvPr id="90" name="Picture 2"/>
                  <p:cNvPicPr>
                    <a:picLocks noChangeAspect="1" noChangeArrowheads="1"/>
                  </p:cNvPicPr>
                  <p:nvPr/>
                </p:nvPicPr>
                <p:blipFill>
                  <a:blip r:embed="rId4" cstate="print"/>
                  <a:srcRect/>
                  <a:stretch>
                    <a:fillRect/>
                  </a:stretch>
                </p:blipFill>
                <p:spPr bwMode="auto">
                  <a:xfrm>
                    <a:off x="1342127" y="6252938"/>
                    <a:ext cx="697801" cy="961304"/>
                  </a:xfrm>
                  <a:prstGeom prst="rect">
                    <a:avLst/>
                  </a:prstGeom>
                  <a:noFill/>
                  <a:ln w="9525">
                    <a:noFill/>
                    <a:miter lim="800000"/>
                    <a:headEnd/>
                    <a:tailEnd/>
                  </a:ln>
                </p:spPr>
              </p:pic>
              <p:sp>
                <p:nvSpPr>
                  <p:cNvPr id="91" name="Flowchart: Magnetic Disk 90"/>
                  <p:cNvSpPr/>
                  <p:nvPr/>
                </p:nvSpPr>
                <p:spPr>
                  <a:xfrm>
                    <a:off x="1981203" y="6756398"/>
                    <a:ext cx="447984" cy="295033"/>
                  </a:xfrm>
                  <a:prstGeom prst="flowChartMagneticDisk">
                    <a:avLst/>
                  </a:prstGeom>
                  <a:solidFill>
                    <a:schemeClr val="bg1"/>
                  </a:solidFill>
                  <a:ln>
                    <a:solidFill>
                      <a:schemeClr val="bg1">
                        <a:lumMod val="85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350" dirty="0">
                      <a:solidFill>
                        <a:prstClr val="black"/>
                      </a:solidFill>
                    </a:endParaRPr>
                  </a:p>
                </p:txBody>
              </p:sp>
            </p:grpSp>
            <p:sp>
              <p:nvSpPr>
                <p:cNvPr id="89" name="TextBox 88"/>
                <p:cNvSpPr txBox="1"/>
                <p:nvPr/>
              </p:nvSpPr>
              <p:spPr>
                <a:xfrm>
                  <a:off x="1478239" y="7380575"/>
                  <a:ext cx="1393762" cy="295508"/>
                </a:xfrm>
                <a:prstGeom prst="rect">
                  <a:avLst/>
                </a:prstGeom>
                <a:noFill/>
              </p:spPr>
              <p:txBody>
                <a:bodyPr wrap="none" rtlCol="0">
                  <a:spAutoFit/>
                </a:bodyPr>
                <a:lstStyle/>
                <a:p>
                  <a:r>
                    <a:rPr lang="en-US" sz="600" dirty="0">
                      <a:solidFill>
                        <a:schemeClr val="bg1"/>
                      </a:solidFill>
                    </a:rPr>
                    <a:t>Application databases</a:t>
                  </a:r>
                </a:p>
              </p:txBody>
            </p:sp>
          </p:grpSp>
          <p:sp>
            <p:nvSpPr>
              <p:cNvPr id="81" name="TextBox 80"/>
              <p:cNvSpPr txBox="1"/>
              <p:nvPr/>
            </p:nvSpPr>
            <p:spPr>
              <a:xfrm>
                <a:off x="4295062" y="6957786"/>
                <a:ext cx="1537352" cy="675602"/>
              </a:xfrm>
              <a:prstGeom prst="rect">
                <a:avLst/>
              </a:prstGeom>
              <a:solidFill>
                <a:srgbClr val="7FBA00"/>
              </a:solidFill>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lIns="47997" tIns="68570" rIns="47997" bIns="23999" rtlCol="0" anchor="ctr"/>
              <a:lstStyle>
                <a:defPPr>
                  <a:defRPr lang="en-US"/>
                </a:defPPr>
                <a:lvl1pPr algn="ctr">
                  <a:defRPr sz="1600">
                    <a:solidFill>
                      <a:schemeClr val="lt1"/>
                    </a:solidFill>
                    <a:latin typeface="+mn-lt"/>
                    <a:cs typeface="+mn-cs"/>
                  </a:defRPr>
                </a:lvl1pPr>
                <a:lvl2pPr marL="456880" lvl="1">
                  <a:defRPr>
                    <a:solidFill>
                      <a:schemeClr val="lt1"/>
                    </a:solidFill>
                    <a:latin typeface="+mn-lt"/>
                    <a:cs typeface="+mn-cs"/>
                  </a:defRPr>
                </a:lvl2pPr>
                <a:lvl3pPr marL="913760">
                  <a:defRPr>
                    <a:solidFill>
                      <a:schemeClr val="lt1"/>
                    </a:solidFill>
                    <a:latin typeface="+mn-lt"/>
                    <a:cs typeface="+mn-cs"/>
                  </a:defRPr>
                </a:lvl3pPr>
                <a:lvl4pPr marL="1370640">
                  <a:defRPr>
                    <a:solidFill>
                      <a:schemeClr val="lt1"/>
                    </a:solidFill>
                    <a:latin typeface="+mn-lt"/>
                    <a:cs typeface="+mn-cs"/>
                  </a:defRPr>
                </a:lvl4pPr>
                <a:lvl5pPr marL="1827520">
                  <a:defRPr>
                    <a:solidFill>
                      <a:schemeClr val="lt1"/>
                    </a:solidFill>
                    <a:latin typeface="+mn-lt"/>
                    <a:cs typeface="+mn-cs"/>
                  </a:defRPr>
                </a:lvl5pPr>
                <a:lvl6pPr marL="2284400" defTabSz="913760">
                  <a:defRPr>
                    <a:solidFill>
                      <a:schemeClr val="lt1"/>
                    </a:solidFill>
                    <a:latin typeface="+mn-lt"/>
                    <a:cs typeface="+mn-cs"/>
                  </a:defRPr>
                </a:lvl6pPr>
                <a:lvl7pPr marL="2741280" defTabSz="913760">
                  <a:defRPr>
                    <a:solidFill>
                      <a:schemeClr val="lt1"/>
                    </a:solidFill>
                    <a:latin typeface="+mn-lt"/>
                    <a:cs typeface="+mn-cs"/>
                  </a:defRPr>
                </a:lvl7pPr>
                <a:lvl8pPr marL="3198160" defTabSz="913760">
                  <a:defRPr>
                    <a:solidFill>
                      <a:schemeClr val="lt1"/>
                    </a:solidFill>
                    <a:latin typeface="+mn-lt"/>
                    <a:cs typeface="+mn-cs"/>
                  </a:defRPr>
                </a:lvl8pPr>
                <a:lvl9pPr marL="3655040" defTabSz="913760">
                  <a:defRPr>
                    <a:solidFill>
                      <a:schemeClr val="lt1"/>
                    </a:solidFill>
                    <a:latin typeface="+mn-lt"/>
                    <a:cs typeface="+mn-cs"/>
                  </a:defRPr>
                </a:lvl9pPr>
              </a:lstStyle>
              <a:p>
                <a:r>
                  <a:rPr lang="en-US" sz="675" dirty="0"/>
                  <a:t>applicationHost.config</a:t>
                </a:r>
              </a:p>
              <a:p>
                <a:r>
                  <a:rPr lang="en-US" sz="675" dirty="0"/>
                  <a:t>root web.config</a:t>
                </a:r>
              </a:p>
              <a:p>
                <a:r>
                  <a:rPr lang="en-US" sz="675" dirty="0"/>
                  <a:t>Php.ini</a:t>
                </a:r>
              </a:p>
            </p:txBody>
          </p:sp>
          <p:cxnSp>
            <p:nvCxnSpPr>
              <p:cNvPr id="82" name="Elbow Connector 81"/>
              <p:cNvCxnSpPr>
                <a:stCxn id="91" idx="4"/>
              </p:cNvCxnSpPr>
              <p:nvPr/>
            </p:nvCxnSpPr>
            <p:spPr bwMode="auto">
              <a:xfrm flipV="1">
                <a:off x="2588332" y="6506280"/>
                <a:ext cx="875215" cy="635783"/>
              </a:xfrm>
              <a:prstGeom prst="bentConnector3">
                <a:avLst/>
              </a:prstGeom>
              <a:ln w="28575">
                <a:solidFill>
                  <a:schemeClr val="accent1">
                    <a:lumMod val="40000"/>
                    <a:lumOff val="60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Elbow Connector 82"/>
              <p:cNvCxnSpPr>
                <a:endCxn id="81" idx="0"/>
              </p:cNvCxnSpPr>
              <p:nvPr/>
            </p:nvCxnSpPr>
            <p:spPr bwMode="auto">
              <a:xfrm>
                <a:off x="3771901" y="6423660"/>
                <a:ext cx="1291837" cy="534126"/>
              </a:xfrm>
              <a:prstGeom prst="bentConnector2">
                <a:avLst/>
              </a:prstGeom>
              <a:ln w="28575">
                <a:solidFill>
                  <a:schemeClr val="accent1">
                    <a:lumMod val="40000"/>
                    <a:lumOff val="60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bwMode="auto">
              <a:xfrm>
                <a:off x="2579467" y="6153376"/>
                <a:ext cx="670639" cy="345628"/>
              </a:xfrm>
              <a:prstGeom prst="bentConnector3">
                <a:avLst>
                  <a:gd name="adj1" fmla="val 99910"/>
                </a:avLst>
              </a:prstGeom>
              <a:ln w="28575">
                <a:solidFill>
                  <a:schemeClr val="accent1">
                    <a:lumMod val="40000"/>
                    <a:lumOff val="60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5" name="Group 84"/>
              <p:cNvGrpSpPr/>
              <p:nvPr/>
            </p:nvGrpSpPr>
            <p:grpSpPr>
              <a:xfrm>
                <a:off x="3252688" y="6061846"/>
                <a:ext cx="924457" cy="1428659"/>
                <a:chOff x="2827019" y="5406273"/>
                <a:chExt cx="1210141" cy="1870158"/>
              </a:xfrm>
            </p:grpSpPr>
            <p:pic>
              <p:nvPicPr>
                <p:cNvPr id="86" name="Picture 2"/>
                <p:cNvPicPr>
                  <a:picLocks noChangeAspect="1" noChangeArrowheads="1"/>
                </p:cNvPicPr>
                <p:nvPr/>
              </p:nvPicPr>
              <p:blipFill>
                <a:blip r:embed="rId4" cstate="print"/>
                <a:srcRect/>
                <a:stretch>
                  <a:fillRect/>
                </a:stretch>
              </p:blipFill>
              <p:spPr bwMode="auto">
                <a:xfrm>
                  <a:off x="2977615" y="5406273"/>
                  <a:ext cx="697801" cy="961304"/>
                </a:xfrm>
                <a:prstGeom prst="rect">
                  <a:avLst/>
                </a:prstGeom>
                <a:noFill/>
                <a:ln w="9525">
                  <a:noFill/>
                  <a:miter lim="800000"/>
                  <a:headEnd/>
                  <a:tailEnd/>
                </a:ln>
              </p:spPr>
            </p:pic>
            <p:sp>
              <p:nvSpPr>
                <p:cNvPr id="87" name="TextBox 86"/>
                <p:cNvSpPr txBox="1"/>
                <p:nvPr/>
              </p:nvSpPr>
              <p:spPr>
                <a:xfrm>
                  <a:off x="2827019" y="6309360"/>
                  <a:ext cx="1210141" cy="967071"/>
                </a:xfrm>
                <a:prstGeom prst="rect">
                  <a:avLst/>
                </a:prstGeom>
                <a:noFill/>
              </p:spPr>
              <p:txBody>
                <a:bodyPr wrap="square" rtlCol="0">
                  <a:spAutoFit/>
                </a:bodyPr>
                <a:lstStyle/>
                <a:p>
                  <a:pPr algn="ctr"/>
                  <a:r>
                    <a:rPr lang="en-US" sz="600" dirty="0">
                      <a:solidFill>
                        <a:schemeClr val="bg1"/>
                      </a:solidFill>
                    </a:rPr>
                    <a:t>Internet Information Services web server</a:t>
                  </a:r>
                </a:p>
              </p:txBody>
            </p:sp>
          </p:grpSp>
        </p:grpSp>
      </p:grpSp>
      <p:grpSp>
        <p:nvGrpSpPr>
          <p:cNvPr id="10" name="Group 9"/>
          <p:cNvGrpSpPr/>
          <p:nvPr/>
        </p:nvGrpSpPr>
        <p:grpSpPr>
          <a:xfrm>
            <a:off x="4865937" y="1044748"/>
            <a:ext cx="4001369" cy="4015679"/>
            <a:chOff x="6486383" y="1212056"/>
            <a:chExt cx="5335916" cy="5354999"/>
          </a:xfrm>
        </p:grpSpPr>
        <p:grpSp>
          <p:nvGrpSpPr>
            <p:cNvPr id="7" name="Group 6"/>
            <p:cNvGrpSpPr/>
            <p:nvPr/>
          </p:nvGrpSpPr>
          <p:grpSpPr>
            <a:xfrm>
              <a:off x="6486383" y="1212056"/>
              <a:ext cx="5335916" cy="5354999"/>
              <a:chOff x="6486383" y="1212056"/>
              <a:chExt cx="5335916" cy="5354999"/>
            </a:xfrm>
          </p:grpSpPr>
          <p:sp>
            <p:nvSpPr>
              <p:cNvPr id="74" name="Rectangle 73"/>
              <p:cNvSpPr/>
              <p:nvPr/>
            </p:nvSpPr>
            <p:spPr bwMode="auto">
              <a:xfrm>
                <a:off x="6486384" y="1946086"/>
                <a:ext cx="5332611" cy="46209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5037" tIns="137141" rIns="205037" bIns="68353" numCol="1" spcCol="0" rtlCol="0" fromWordArt="0" anchor="t" anchorCtr="0" forceAA="0" compatLnSpc="1">
                <a:prstTxWarp prst="textNoShape">
                  <a:avLst/>
                </a:prstTxWarp>
                <a:noAutofit/>
              </a:bodyPr>
              <a:lstStyle/>
              <a:p>
                <a:pPr defTabSz="819870">
                  <a:spcBef>
                    <a:spcPts val="450"/>
                  </a:spcBef>
                  <a:spcAft>
                    <a:spcPts val="450"/>
                  </a:spcAft>
                </a:pPr>
                <a:endParaRPr lang="en-US" sz="900" dirty="0">
                  <a:solidFill>
                    <a:schemeClr val="tx1"/>
                  </a:solidFill>
                  <a:ea typeface="Segoe UI" pitchFamily="34" charset="0"/>
                  <a:cs typeface="Segoe UI" pitchFamily="34" charset="0"/>
                </a:endParaRPr>
              </a:p>
            </p:txBody>
          </p:sp>
          <p:sp>
            <p:nvSpPr>
              <p:cNvPr id="5" name="Rectangle 4"/>
              <p:cNvSpPr/>
              <p:nvPr/>
            </p:nvSpPr>
            <p:spPr>
              <a:xfrm>
                <a:off x="6486383" y="2070269"/>
                <a:ext cx="5332612" cy="1672489"/>
              </a:xfrm>
              <a:prstGeom prst="rect">
                <a:avLst/>
              </a:prstGeom>
            </p:spPr>
            <p:txBody>
              <a:bodyPr wrap="square">
                <a:spAutoFit/>
              </a:bodyPr>
              <a:lstStyle/>
              <a:p>
                <a:pPr defTabSz="819870">
                  <a:spcBef>
                    <a:spcPts val="450"/>
                  </a:spcBef>
                  <a:spcAft>
                    <a:spcPts val="450"/>
                  </a:spcAft>
                </a:pPr>
                <a:r>
                  <a:rPr lang="en-IN" sz="1050" dirty="0">
                    <a:latin typeface="+mj-lt"/>
                    <a:ea typeface="Segoe UI" pitchFamily="34" charset="0"/>
                    <a:cs typeface="Segoe UI" pitchFamily="34" charset="0"/>
                  </a:rPr>
                  <a:t>Web Sites allocates a web application to a specific </a:t>
                </a:r>
                <a:r>
                  <a:rPr lang="en-IN" sz="1050" dirty="0" smtClean="0">
                    <a:latin typeface="+mj-lt"/>
                    <a:ea typeface="Segoe UI" pitchFamily="34" charset="0"/>
                    <a:cs typeface="Segoe UI" pitchFamily="34" charset="0"/>
                  </a:rPr>
                  <a:t>process:</a:t>
                </a:r>
              </a:p>
              <a:p>
                <a:pPr marL="171450" indent="-171450" defTabSz="819870">
                  <a:spcBef>
                    <a:spcPts val="450"/>
                  </a:spcBef>
                  <a:spcAft>
                    <a:spcPts val="450"/>
                  </a:spcAft>
                  <a:buFont typeface="Arial" panose="020B0604020202020204" pitchFamily="34" charset="0"/>
                  <a:buChar char="•"/>
                </a:pPr>
                <a:r>
                  <a:rPr lang="en-IN" sz="1050" dirty="0" smtClean="0">
                    <a:latin typeface="+mj-lt"/>
                    <a:ea typeface="Segoe UI" pitchFamily="34" charset="0"/>
                    <a:cs typeface="Segoe UI" pitchFamily="34" charset="0"/>
                  </a:rPr>
                  <a:t>Distributes </a:t>
                </a:r>
                <a:r>
                  <a:rPr lang="en-IN" sz="1050" dirty="0">
                    <a:latin typeface="+mj-lt"/>
                    <a:ea typeface="Segoe UI" pitchFamily="34" charset="0"/>
                    <a:cs typeface="Segoe UI" pitchFamily="34" charset="0"/>
                  </a:rPr>
                  <a:t>load by allocating web applications to specific </a:t>
                </a:r>
                <a:r>
                  <a:rPr lang="en-IN" sz="1050" dirty="0" smtClean="0">
                    <a:latin typeface="+mj-lt"/>
                    <a:ea typeface="Segoe UI" pitchFamily="34" charset="0"/>
                    <a:cs typeface="Segoe UI" pitchFamily="34" charset="0"/>
                  </a:rPr>
                  <a:t>processes</a:t>
                </a:r>
              </a:p>
              <a:p>
                <a:pPr marL="128588" indent="-128588" defTabSz="819870">
                  <a:buFont typeface="Arial" panose="020B0604020202020204" pitchFamily="34" charset="0"/>
                  <a:buChar char="•"/>
                </a:pPr>
                <a:endParaRPr lang="en-IN" sz="1050" dirty="0">
                  <a:latin typeface="+mj-lt"/>
                  <a:ea typeface="Segoe UI" pitchFamily="34" charset="0"/>
                  <a:cs typeface="Segoe UI" pitchFamily="34" charset="0"/>
                </a:endParaRPr>
              </a:p>
              <a:p>
                <a:pPr marL="128588" indent="-128588" defTabSz="819870">
                  <a:buFont typeface="Arial" panose="020B0604020202020204" pitchFamily="34" charset="0"/>
                  <a:buChar char="•"/>
                </a:pPr>
                <a:r>
                  <a:rPr lang="en-IN" sz="1050" dirty="0" smtClean="0">
                    <a:latin typeface="+mj-lt"/>
                    <a:ea typeface="Segoe UI" pitchFamily="34" charset="0"/>
                    <a:cs typeface="Segoe UI" pitchFamily="34" charset="0"/>
                  </a:rPr>
                  <a:t>Provides </a:t>
                </a:r>
                <a:r>
                  <a:rPr lang="en-IN" sz="1050" dirty="0">
                    <a:latin typeface="+mj-lt"/>
                    <a:ea typeface="Segoe UI" pitchFamily="34" charset="0"/>
                    <a:cs typeface="Segoe UI" pitchFamily="34" charset="0"/>
                  </a:rPr>
                  <a:t>a scalable and elastic resource pool capable of running an arbitrary set of web </a:t>
                </a:r>
                <a:r>
                  <a:rPr lang="en-IN" sz="1050" dirty="0" smtClean="0">
                    <a:latin typeface="+mj-lt"/>
                    <a:ea typeface="Segoe UI" pitchFamily="34" charset="0"/>
                    <a:cs typeface="Segoe UI" pitchFamily="34" charset="0"/>
                  </a:rPr>
                  <a:t>applications</a:t>
                </a:r>
                <a:endParaRPr lang="en-IN" sz="1050" dirty="0">
                  <a:latin typeface="+mj-lt"/>
                  <a:ea typeface="Segoe UI" pitchFamily="34" charset="0"/>
                  <a:cs typeface="Segoe UI" pitchFamily="34" charset="0"/>
                </a:endParaRPr>
              </a:p>
            </p:txBody>
          </p:sp>
          <p:sp>
            <p:nvSpPr>
              <p:cNvPr id="73" name="TextBox 72"/>
              <p:cNvSpPr txBox="1"/>
              <p:nvPr/>
            </p:nvSpPr>
            <p:spPr>
              <a:xfrm>
                <a:off x="6489688" y="1212056"/>
                <a:ext cx="5332611" cy="736879"/>
              </a:xfrm>
              <a:prstGeom prst="rect">
                <a:avLst/>
              </a:prstGeom>
              <a:solidFill>
                <a:schemeClr val="accent1"/>
              </a:solidFill>
              <a:ln>
                <a:noFill/>
              </a:ln>
            </p:spPr>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defPPr>
                  <a:defRPr lang="en-US"/>
                </a:defPPr>
                <a:lvl1pPr>
                  <a:defRPr sz="2800">
                    <a:solidFill>
                      <a:schemeClr val="bg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800" dirty="0"/>
                  <a:t>Distributed model</a:t>
                </a:r>
              </a:p>
            </p:txBody>
          </p:sp>
        </p:grpSp>
        <p:grpSp>
          <p:nvGrpSpPr>
            <p:cNvPr id="8" name="Group 7"/>
            <p:cNvGrpSpPr/>
            <p:nvPr/>
          </p:nvGrpSpPr>
          <p:grpSpPr>
            <a:xfrm>
              <a:off x="7330890" y="4491894"/>
              <a:ext cx="3786100" cy="1808352"/>
              <a:chOff x="7271515" y="4557101"/>
              <a:chExt cx="3786100" cy="1692944"/>
            </a:xfrm>
          </p:grpSpPr>
          <p:sp>
            <p:nvSpPr>
              <p:cNvPr id="97" name="Rectangle 96"/>
              <p:cNvSpPr/>
              <p:nvPr/>
            </p:nvSpPr>
            <p:spPr bwMode="auto">
              <a:xfrm>
                <a:off x="7271515" y="4557101"/>
                <a:ext cx="3786100" cy="1677845"/>
              </a:xfrm>
              <a:prstGeom prst="rect">
                <a:avLst/>
              </a:prstGeom>
              <a:solidFill>
                <a:schemeClr val="accent1"/>
              </a:solidFill>
              <a:ln>
                <a:noFill/>
              </a:ln>
            </p:spPr>
            <p:txBody>
              <a:bodyPr rot="0" spcFirstLastPara="0" vertOverflow="overflow" horzOverflow="overflow" vert="horz" wrap="square" lIns="68570" tIns="34285" rIns="68570" bIns="34285" numCol="1" spcCol="0" rtlCol="0" fromWordArt="0" anchor="t" anchorCtr="0" forceAA="0" compatLnSpc="1">
                <a:prstTxWarp prst="textNoShape">
                  <a:avLst/>
                </a:prstTxWarp>
                <a:noAutofit/>
              </a:bodyPr>
              <a:lstStyle/>
              <a:p>
                <a:endParaRPr lang="en-US" sz="2100" dirty="0">
                  <a:solidFill>
                    <a:schemeClr val="bg1"/>
                  </a:solidFill>
                  <a:latin typeface="+mj-lt"/>
                </a:endParaRPr>
              </a:p>
            </p:txBody>
          </p:sp>
          <p:grpSp>
            <p:nvGrpSpPr>
              <p:cNvPr id="98" name="Group 97"/>
              <p:cNvGrpSpPr/>
              <p:nvPr/>
            </p:nvGrpSpPr>
            <p:grpSpPr>
              <a:xfrm>
                <a:off x="7314723" y="4597838"/>
                <a:ext cx="1272323" cy="789162"/>
                <a:chOff x="1478239" y="5674578"/>
                <a:chExt cx="1527185" cy="946994"/>
              </a:xfrm>
            </p:grpSpPr>
            <p:grpSp>
              <p:nvGrpSpPr>
                <p:cNvPr id="111" name="Group 110"/>
                <p:cNvGrpSpPr/>
                <p:nvPr/>
              </p:nvGrpSpPr>
              <p:grpSpPr>
                <a:xfrm>
                  <a:off x="1757900" y="5674578"/>
                  <a:ext cx="822592" cy="734363"/>
                  <a:chOff x="1342127" y="4864402"/>
                  <a:chExt cx="1076798" cy="961304"/>
                </a:xfrm>
              </p:grpSpPr>
              <p:pic>
                <p:nvPicPr>
                  <p:cNvPr id="113" name="Picture 2"/>
                  <p:cNvPicPr>
                    <a:picLocks noChangeAspect="1" noChangeArrowheads="1"/>
                  </p:cNvPicPr>
                  <p:nvPr/>
                </p:nvPicPr>
                <p:blipFill>
                  <a:blip r:embed="rId4" cstate="print"/>
                  <a:srcRect/>
                  <a:stretch>
                    <a:fillRect/>
                  </a:stretch>
                </p:blipFill>
                <p:spPr bwMode="auto">
                  <a:xfrm>
                    <a:off x="1342127" y="4864402"/>
                    <a:ext cx="697801" cy="961304"/>
                  </a:xfrm>
                  <a:prstGeom prst="rect">
                    <a:avLst/>
                  </a:prstGeom>
                  <a:noFill/>
                  <a:ln w="9525">
                    <a:noFill/>
                    <a:miter lim="800000"/>
                    <a:headEnd/>
                    <a:tailEnd/>
                  </a:ln>
                </p:spPr>
              </p:pic>
              <p:sp>
                <p:nvSpPr>
                  <p:cNvPr id="114" name="Freeform 79"/>
                  <p:cNvSpPr>
                    <a:spLocks noEditPoints="1"/>
                  </p:cNvSpPr>
                  <p:nvPr/>
                </p:nvSpPr>
                <p:spPr bwMode="black">
                  <a:xfrm rot="16200000">
                    <a:off x="2023691" y="5228208"/>
                    <a:ext cx="352746" cy="437722"/>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rgbClr val="FFFFFF"/>
                  </a:solidFill>
                  <a:ln>
                    <a:noFill/>
                  </a:ln>
                  <a:extLst/>
                </p:spPr>
                <p:txBody>
                  <a:bodyPr vert="horz" wrap="square" lIns="61720" tIns="30860" rIns="61720" bIns="30860" numCol="1" anchor="t" anchorCtr="0" compatLnSpc="1">
                    <a:prstTxWarp prst="textNoShape">
                      <a:avLst/>
                    </a:prstTxWarp>
                  </a:bodyPr>
                  <a:lstStyle/>
                  <a:p>
                    <a:endParaRPr lang="en-US" sz="975" dirty="0"/>
                  </a:p>
                </p:txBody>
              </p:sp>
            </p:grpSp>
            <p:sp>
              <p:nvSpPr>
                <p:cNvPr id="112" name="TextBox 111"/>
                <p:cNvSpPr txBox="1"/>
                <p:nvPr/>
              </p:nvSpPr>
              <p:spPr>
                <a:xfrm>
                  <a:off x="1478239" y="6344924"/>
                  <a:ext cx="1527185" cy="276648"/>
                </a:xfrm>
                <a:prstGeom prst="rect">
                  <a:avLst/>
                </a:prstGeom>
                <a:noFill/>
              </p:spPr>
              <p:txBody>
                <a:bodyPr wrap="none" rtlCol="0">
                  <a:spAutoFit/>
                </a:bodyPr>
                <a:lstStyle/>
                <a:p>
                  <a:r>
                    <a:rPr lang="en-US" sz="600" dirty="0">
                      <a:solidFill>
                        <a:schemeClr val="bg1"/>
                      </a:solidFill>
                    </a:rPr>
                    <a:t>Web application content</a:t>
                  </a:r>
                </a:p>
              </p:txBody>
            </p:sp>
          </p:grpSp>
          <p:grpSp>
            <p:nvGrpSpPr>
              <p:cNvPr id="99" name="Group 98"/>
              <p:cNvGrpSpPr/>
              <p:nvPr/>
            </p:nvGrpSpPr>
            <p:grpSpPr>
              <a:xfrm>
                <a:off x="7314724" y="5406328"/>
                <a:ext cx="1161166" cy="843717"/>
                <a:chOff x="1478239" y="6644765"/>
                <a:chExt cx="1393762" cy="1012460"/>
              </a:xfrm>
            </p:grpSpPr>
            <p:grpSp>
              <p:nvGrpSpPr>
                <p:cNvPr id="107" name="Group 106"/>
                <p:cNvGrpSpPr/>
                <p:nvPr/>
              </p:nvGrpSpPr>
              <p:grpSpPr>
                <a:xfrm>
                  <a:off x="1757900" y="6644765"/>
                  <a:ext cx="830432" cy="734363"/>
                  <a:chOff x="1342127" y="6252938"/>
                  <a:chExt cx="1087060" cy="961304"/>
                </a:xfrm>
              </p:grpSpPr>
              <p:pic>
                <p:nvPicPr>
                  <p:cNvPr id="109" name="Picture 2"/>
                  <p:cNvPicPr>
                    <a:picLocks noChangeAspect="1" noChangeArrowheads="1"/>
                  </p:cNvPicPr>
                  <p:nvPr/>
                </p:nvPicPr>
                <p:blipFill>
                  <a:blip r:embed="rId4" cstate="print"/>
                  <a:srcRect/>
                  <a:stretch>
                    <a:fillRect/>
                  </a:stretch>
                </p:blipFill>
                <p:spPr bwMode="auto">
                  <a:xfrm>
                    <a:off x="1342127" y="6252938"/>
                    <a:ext cx="697801" cy="961304"/>
                  </a:xfrm>
                  <a:prstGeom prst="rect">
                    <a:avLst/>
                  </a:prstGeom>
                  <a:noFill/>
                  <a:ln w="9525">
                    <a:noFill/>
                    <a:miter lim="800000"/>
                    <a:headEnd/>
                    <a:tailEnd/>
                  </a:ln>
                </p:spPr>
              </p:pic>
              <p:sp>
                <p:nvSpPr>
                  <p:cNvPr id="110" name="Flowchart: Magnetic Disk 109"/>
                  <p:cNvSpPr/>
                  <p:nvPr/>
                </p:nvSpPr>
                <p:spPr>
                  <a:xfrm>
                    <a:off x="1981203" y="6756398"/>
                    <a:ext cx="447984" cy="295033"/>
                  </a:xfrm>
                  <a:prstGeom prst="flowChartMagneticDisk">
                    <a:avLst/>
                  </a:prstGeom>
                  <a:solidFill>
                    <a:schemeClr val="bg1"/>
                  </a:solidFill>
                  <a:ln>
                    <a:solidFill>
                      <a:schemeClr val="bg1">
                        <a:lumMod val="85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350" dirty="0">
                      <a:solidFill>
                        <a:prstClr val="black"/>
                      </a:solidFill>
                    </a:endParaRPr>
                  </a:p>
                </p:txBody>
              </p:sp>
            </p:grpSp>
            <p:sp>
              <p:nvSpPr>
                <p:cNvPr id="108" name="TextBox 107"/>
                <p:cNvSpPr txBox="1"/>
                <p:nvPr/>
              </p:nvSpPr>
              <p:spPr>
                <a:xfrm>
                  <a:off x="1478239" y="7380577"/>
                  <a:ext cx="1393762" cy="276648"/>
                </a:xfrm>
                <a:prstGeom prst="rect">
                  <a:avLst/>
                </a:prstGeom>
                <a:noFill/>
              </p:spPr>
              <p:txBody>
                <a:bodyPr wrap="none" rtlCol="0">
                  <a:spAutoFit/>
                </a:bodyPr>
                <a:lstStyle/>
                <a:p>
                  <a:r>
                    <a:rPr lang="en-US" sz="600" dirty="0">
                      <a:solidFill>
                        <a:schemeClr val="bg1"/>
                      </a:solidFill>
                    </a:rPr>
                    <a:t>Application databases</a:t>
                  </a:r>
                </a:p>
              </p:txBody>
            </p:sp>
          </p:grpSp>
          <p:sp>
            <p:nvSpPr>
              <p:cNvPr id="100" name="TextBox 99"/>
              <p:cNvSpPr txBox="1"/>
              <p:nvPr/>
            </p:nvSpPr>
            <p:spPr>
              <a:xfrm>
                <a:off x="9661464" y="5610062"/>
                <a:ext cx="1290071" cy="535377"/>
              </a:xfrm>
              <a:prstGeom prst="rect">
                <a:avLst/>
              </a:prstGeom>
              <a:solidFill>
                <a:srgbClr val="7FBA00"/>
              </a:solidFill>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lIns="47997" tIns="68570" rIns="47997" bIns="23999" rtlCol="0" anchor="ctr"/>
              <a:lstStyle>
                <a:defPPr>
                  <a:defRPr lang="en-US"/>
                </a:defPPr>
                <a:lvl1pPr algn="ctr">
                  <a:defRPr sz="1600">
                    <a:solidFill>
                      <a:schemeClr val="lt1"/>
                    </a:solidFill>
                    <a:latin typeface="+mn-lt"/>
                    <a:cs typeface="+mn-cs"/>
                  </a:defRPr>
                </a:lvl1pPr>
                <a:lvl2pPr marL="456880" lvl="1">
                  <a:defRPr>
                    <a:solidFill>
                      <a:schemeClr val="lt1"/>
                    </a:solidFill>
                    <a:latin typeface="+mn-lt"/>
                    <a:cs typeface="+mn-cs"/>
                  </a:defRPr>
                </a:lvl2pPr>
                <a:lvl3pPr marL="913760">
                  <a:defRPr>
                    <a:solidFill>
                      <a:schemeClr val="lt1"/>
                    </a:solidFill>
                    <a:latin typeface="+mn-lt"/>
                    <a:cs typeface="+mn-cs"/>
                  </a:defRPr>
                </a:lvl3pPr>
                <a:lvl4pPr marL="1370640">
                  <a:defRPr>
                    <a:solidFill>
                      <a:schemeClr val="lt1"/>
                    </a:solidFill>
                    <a:latin typeface="+mn-lt"/>
                    <a:cs typeface="+mn-cs"/>
                  </a:defRPr>
                </a:lvl4pPr>
                <a:lvl5pPr marL="1827520">
                  <a:defRPr>
                    <a:solidFill>
                      <a:schemeClr val="lt1"/>
                    </a:solidFill>
                    <a:latin typeface="+mn-lt"/>
                    <a:cs typeface="+mn-cs"/>
                  </a:defRPr>
                </a:lvl5pPr>
                <a:lvl6pPr marL="2284400" defTabSz="913760">
                  <a:defRPr>
                    <a:solidFill>
                      <a:schemeClr val="lt1"/>
                    </a:solidFill>
                    <a:latin typeface="+mn-lt"/>
                    <a:cs typeface="+mn-cs"/>
                  </a:defRPr>
                </a:lvl6pPr>
                <a:lvl7pPr marL="2741280" defTabSz="913760">
                  <a:defRPr>
                    <a:solidFill>
                      <a:schemeClr val="lt1"/>
                    </a:solidFill>
                    <a:latin typeface="+mn-lt"/>
                    <a:cs typeface="+mn-cs"/>
                  </a:defRPr>
                </a:lvl7pPr>
                <a:lvl8pPr marL="3198160" defTabSz="913760">
                  <a:defRPr>
                    <a:solidFill>
                      <a:schemeClr val="lt1"/>
                    </a:solidFill>
                    <a:latin typeface="+mn-lt"/>
                    <a:cs typeface="+mn-cs"/>
                  </a:defRPr>
                </a:lvl8pPr>
                <a:lvl9pPr marL="3655040" defTabSz="913760">
                  <a:defRPr>
                    <a:solidFill>
                      <a:schemeClr val="lt1"/>
                    </a:solidFill>
                    <a:latin typeface="+mn-lt"/>
                    <a:cs typeface="+mn-cs"/>
                  </a:defRPr>
                </a:lvl9pPr>
              </a:lstStyle>
              <a:p>
                <a:r>
                  <a:rPr lang="en-US" sz="675" dirty="0"/>
                  <a:t>applicationHost.config</a:t>
                </a:r>
              </a:p>
              <a:p>
                <a:r>
                  <a:rPr lang="en-US" sz="675" dirty="0"/>
                  <a:t>root web.config</a:t>
                </a:r>
              </a:p>
              <a:p>
                <a:r>
                  <a:rPr lang="en-US" sz="675" dirty="0"/>
                  <a:t>Php.ini</a:t>
                </a:r>
              </a:p>
            </p:txBody>
          </p:sp>
          <p:cxnSp>
            <p:nvCxnSpPr>
              <p:cNvPr id="101" name="Elbow Connector 100"/>
              <p:cNvCxnSpPr>
                <a:stCxn id="110" idx="4"/>
              </p:cNvCxnSpPr>
              <p:nvPr/>
            </p:nvCxnSpPr>
            <p:spPr bwMode="auto">
              <a:xfrm flipV="1">
                <a:off x="8239560" y="5290922"/>
                <a:ext cx="729156" cy="529819"/>
              </a:xfrm>
              <a:prstGeom prst="bentConnector3">
                <a:avLst/>
              </a:prstGeom>
              <a:ln w="28575">
                <a:solidFill>
                  <a:schemeClr val="accent1">
                    <a:lumMod val="40000"/>
                    <a:lumOff val="60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Elbow Connector 101"/>
              <p:cNvCxnSpPr>
                <a:endCxn id="100" idx="0"/>
              </p:cNvCxnSpPr>
              <p:nvPr/>
            </p:nvCxnSpPr>
            <p:spPr bwMode="auto">
              <a:xfrm>
                <a:off x="9225610" y="5222072"/>
                <a:ext cx="1080890" cy="387990"/>
              </a:xfrm>
              <a:prstGeom prst="bentConnector2">
                <a:avLst/>
              </a:prstGeom>
              <a:ln w="28575">
                <a:solidFill>
                  <a:schemeClr val="accent1">
                    <a:lumMod val="40000"/>
                    <a:lumOff val="60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3" name="Elbow Connector 102"/>
              <p:cNvCxnSpPr/>
              <p:nvPr/>
            </p:nvCxnSpPr>
            <p:spPr bwMode="auto">
              <a:xfrm>
                <a:off x="8232174" y="4996835"/>
                <a:ext cx="558720" cy="288023"/>
              </a:xfrm>
              <a:prstGeom prst="bentConnector3">
                <a:avLst>
                  <a:gd name="adj1" fmla="val 99910"/>
                </a:avLst>
              </a:prstGeom>
              <a:ln w="28575">
                <a:solidFill>
                  <a:schemeClr val="accent1">
                    <a:lumMod val="40000"/>
                    <a:lumOff val="60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8972327" y="4710900"/>
                <a:ext cx="897161" cy="777875"/>
                <a:chOff x="7343226" y="8524876"/>
                <a:chExt cx="1076874" cy="933450"/>
              </a:xfrm>
            </p:grpSpPr>
            <p:sp>
              <p:nvSpPr>
                <p:cNvPr id="105" name="TextBox 104"/>
                <p:cNvSpPr txBox="1"/>
                <p:nvPr/>
              </p:nvSpPr>
              <p:spPr>
                <a:xfrm>
                  <a:off x="7343226" y="8524876"/>
                  <a:ext cx="1076874" cy="933450"/>
                </a:xfrm>
                <a:prstGeom prst="rect">
                  <a:avLst/>
                </a:prstGeom>
                <a:solidFill>
                  <a:srgbClr val="7FBA00"/>
                </a:solidFill>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lIns="47997" tIns="68570" rIns="47997" bIns="23999" rtlCol="0" anchor="t"/>
                <a:lstStyle>
                  <a:defPPr>
                    <a:defRPr lang="en-US"/>
                  </a:defPPr>
                  <a:lvl1pPr algn="ctr">
                    <a:defRPr sz="1600">
                      <a:solidFill>
                        <a:schemeClr val="lt1"/>
                      </a:solidFill>
                      <a:latin typeface="+mn-lt"/>
                      <a:cs typeface="+mn-cs"/>
                    </a:defRPr>
                  </a:lvl1pPr>
                  <a:lvl2pPr marL="456880" lvl="1">
                    <a:defRPr>
                      <a:solidFill>
                        <a:schemeClr val="lt1"/>
                      </a:solidFill>
                      <a:latin typeface="+mn-lt"/>
                      <a:cs typeface="+mn-cs"/>
                    </a:defRPr>
                  </a:lvl2pPr>
                  <a:lvl3pPr marL="913760">
                    <a:defRPr>
                      <a:solidFill>
                        <a:schemeClr val="lt1"/>
                      </a:solidFill>
                      <a:latin typeface="+mn-lt"/>
                      <a:cs typeface="+mn-cs"/>
                    </a:defRPr>
                  </a:lvl3pPr>
                  <a:lvl4pPr marL="1370640">
                    <a:defRPr>
                      <a:solidFill>
                        <a:schemeClr val="lt1"/>
                      </a:solidFill>
                      <a:latin typeface="+mn-lt"/>
                      <a:cs typeface="+mn-cs"/>
                    </a:defRPr>
                  </a:lvl4pPr>
                  <a:lvl5pPr marL="1827520">
                    <a:defRPr>
                      <a:solidFill>
                        <a:schemeClr val="lt1"/>
                      </a:solidFill>
                      <a:latin typeface="+mn-lt"/>
                      <a:cs typeface="+mn-cs"/>
                    </a:defRPr>
                  </a:lvl5pPr>
                  <a:lvl6pPr marL="2284400" defTabSz="913760">
                    <a:defRPr>
                      <a:solidFill>
                        <a:schemeClr val="lt1"/>
                      </a:solidFill>
                      <a:latin typeface="+mn-lt"/>
                      <a:cs typeface="+mn-cs"/>
                    </a:defRPr>
                  </a:lvl6pPr>
                  <a:lvl7pPr marL="2741280" defTabSz="913760">
                    <a:defRPr>
                      <a:solidFill>
                        <a:schemeClr val="lt1"/>
                      </a:solidFill>
                      <a:latin typeface="+mn-lt"/>
                      <a:cs typeface="+mn-cs"/>
                    </a:defRPr>
                  </a:lvl7pPr>
                  <a:lvl8pPr marL="3198160" defTabSz="913760">
                    <a:defRPr>
                      <a:solidFill>
                        <a:schemeClr val="lt1"/>
                      </a:solidFill>
                      <a:latin typeface="+mn-lt"/>
                      <a:cs typeface="+mn-cs"/>
                    </a:defRPr>
                  </a:lvl8pPr>
                  <a:lvl9pPr marL="3655040" defTabSz="913760">
                    <a:defRPr>
                      <a:solidFill>
                        <a:schemeClr val="lt1"/>
                      </a:solidFill>
                      <a:latin typeface="+mn-lt"/>
                      <a:cs typeface="+mn-cs"/>
                    </a:defRPr>
                  </a:lvl9pPr>
                </a:lstStyle>
                <a:p>
                  <a:r>
                    <a:rPr lang="en-US" sz="675" dirty="0"/>
                    <a:t>Worker process</a:t>
                  </a:r>
                </a:p>
              </p:txBody>
            </p:sp>
            <p:sp>
              <p:nvSpPr>
                <p:cNvPr id="106" name="TextBox 105"/>
                <p:cNvSpPr txBox="1"/>
                <p:nvPr/>
              </p:nvSpPr>
              <p:spPr>
                <a:xfrm>
                  <a:off x="7424463" y="8839200"/>
                  <a:ext cx="914400" cy="535814"/>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68570" tIns="34285" rIns="68570" bIns="34285" numCol="1" rtlCol="0" anchor="ctr" anchorCtr="0" compatLnSpc="1">
                  <a:prstTxWarp prst="textNoShape">
                    <a:avLst/>
                  </a:prstTxWarp>
                </a:bodyPr>
                <a:lstStyle>
                  <a:defPPr>
                    <a:defRPr lang="en-US"/>
                  </a:defPPr>
                  <a:lvl1pPr algn="ctr" defTabSz="1306513">
                    <a:defRPr sz="1400">
                      <a:cs typeface="Arial" charset="0"/>
                    </a:defRPr>
                  </a:lvl1pPr>
                </a:lstStyle>
                <a:p>
                  <a:r>
                    <a:rPr lang="en-US" sz="675" dirty="0">
                      <a:cs typeface="+mn-cs"/>
                    </a:rPr>
                    <a:t>Web</a:t>
                  </a:r>
                </a:p>
                <a:p>
                  <a:r>
                    <a:rPr lang="en-US" sz="675" dirty="0">
                      <a:cs typeface="+mn-cs"/>
                    </a:rPr>
                    <a:t>application</a:t>
                  </a:r>
                </a:p>
              </p:txBody>
            </p:sp>
          </p:grpSp>
        </p:grpSp>
      </p:grpSp>
    </p:spTree>
    <p:custDataLst>
      <p:tags r:id="rId1"/>
    </p:custDataLst>
    <p:extLst>
      <p:ext uri="{BB962C8B-B14F-4D97-AF65-F5344CB8AC3E}">
        <p14:creationId xmlns:p14="http://schemas.microsoft.com/office/powerpoint/2010/main" val="2659355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52544" y="1047243"/>
            <a:ext cx="5268539" cy="3839978"/>
            <a:chOff x="208459" y="1606207"/>
            <a:chExt cx="7025715" cy="5120697"/>
          </a:xfrm>
        </p:grpSpPr>
        <p:sp>
          <p:nvSpPr>
            <p:cNvPr id="36" name="Rectangle 35"/>
            <p:cNvSpPr/>
            <p:nvPr/>
          </p:nvSpPr>
          <p:spPr>
            <a:xfrm>
              <a:off x="208459" y="1606207"/>
              <a:ext cx="7025715" cy="5120697"/>
            </a:xfrm>
            <a:prstGeom prst="rect">
              <a:avLst/>
            </a:prstGeom>
            <a:solidFill>
              <a:schemeClr val="accent1"/>
            </a:solidFill>
            <a:ln>
              <a:noFill/>
            </a:ln>
          </p:spPr>
          <p:txBody>
            <a:bodyPr rot="0" spcFirstLastPara="0" vertOverflow="overflow" horzOverflow="overflow" vert="horz" wrap="square" lIns="68570" tIns="34285" rIns="68570" bIns="34285" numCol="1" spcCol="0" rtlCol="0" fromWordArt="0" anchor="t" anchorCtr="0" forceAA="0" compatLnSpc="1">
              <a:prstTxWarp prst="textNoShape">
                <a:avLst/>
              </a:prstTxWarp>
              <a:noAutofit/>
            </a:bodyPr>
            <a:lstStyle/>
            <a:p>
              <a:endParaRPr lang="en-US" sz="2100" dirty="0">
                <a:solidFill>
                  <a:schemeClr val="bg1"/>
                </a:solidFill>
                <a:latin typeface="+mj-lt"/>
              </a:endParaRPr>
            </a:p>
          </p:txBody>
        </p:sp>
        <p:cxnSp>
          <p:nvCxnSpPr>
            <p:cNvPr id="38" name="Straight Arrow Connector 37"/>
            <p:cNvCxnSpPr/>
            <p:nvPr/>
          </p:nvCxnSpPr>
          <p:spPr bwMode="auto">
            <a:xfrm>
              <a:off x="1282367" y="5532737"/>
              <a:ext cx="260526" cy="1"/>
            </a:xfrm>
            <a:prstGeom prst="straightConnector1">
              <a:avLst/>
            </a:prstGeom>
            <a:ln w="28575">
              <a:solidFill>
                <a:schemeClr val="accent1">
                  <a:lumMod val="40000"/>
                  <a:lumOff val="60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auto">
            <a:xfrm>
              <a:off x="360291" y="4971907"/>
              <a:ext cx="933401" cy="1594556"/>
            </a:xfrm>
            <a:prstGeom prst="rect">
              <a:avLst/>
            </a:prstGeom>
            <a:solidFill>
              <a:schemeClr val="accent1">
                <a:lumMod val="5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57127" tIns="28562" rIns="57127" bIns="28562" numCol="1" rtlCol="0" anchor="t" anchorCtr="0" compatLnSpc="1">
              <a:prstTxWarp prst="textNoShape">
                <a:avLst/>
              </a:prstTxWarp>
            </a:bodyPr>
            <a:lstStyle/>
            <a:p>
              <a:pPr algn="ctr" defTabSz="816185"/>
              <a:r>
                <a:rPr lang="en-US" sz="750" dirty="0">
                  <a:solidFill>
                    <a:schemeClr val="bg1"/>
                  </a:solidFill>
                  <a:latin typeface="+mj-lt"/>
                  <a:cs typeface="Arial" pitchFamily="34" charset="0"/>
                </a:rPr>
                <a:t>Upstream hardware load-balancers</a:t>
              </a:r>
            </a:p>
          </p:txBody>
        </p:sp>
        <p:sp>
          <p:nvSpPr>
            <p:cNvPr id="40" name="Rectangle 39"/>
            <p:cNvSpPr/>
            <p:nvPr/>
          </p:nvSpPr>
          <p:spPr bwMode="auto">
            <a:xfrm>
              <a:off x="1542893" y="3222130"/>
              <a:ext cx="933401" cy="3344333"/>
            </a:xfrm>
            <a:prstGeom prst="rect">
              <a:avLst/>
            </a:prstGeom>
            <a:solidFill>
              <a:schemeClr val="accent1">
                <a:lumMod val="5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57127" tIns="28562" rIns="57127" bIns="28562" numCol="1" rtlCol="0" anchor="t" anchorCtr="0" compatLnSpc="1">
              <a:prstTxWarp prst="textNoShape">
                <a:avLst/>
              </a:prstTxWarp>
            </a:bodyPr>
            <a:lstStyle/>
            <a:p>
              <a:pPr algn="ctr" defTabSz="816185"/>
              <a:endParaRPr lang="en-US" sz="900" dirty="0">
                <a:solidFill>
                  <a:schemeClr val="bg1"/>
                </a:solidFill>
                <a:latin typeface="+mj-lt"/>
                <a:cs typeface="Arial" pitchFamily="34" charset="0"/>
              </a:endParaRPr>
            </a:p>
          </p:txBody>
        </p:sp>
        <p:sp>
          <p:nvSpPr>
            <p:cNvPr id="41" name="TextBox 40"/>
            <p:cNvSpPr txBox="1"/>
            <p:nvPr/>
          </p:nvSpPr>
          <p:spPr>
            <a:xfrm>
              <a:off x="1542892" y="4074838"/>
              <a:ext cx="933400" cy="538650"/>
            </a:xfrm>
            <a:prstGeom prst="rect">
              <a:avLst/>
            </a:prstGeom>
            <a:noFill/>
          </p:spPr>
          <p:txBody>
            <a:bodyPr wrap="square" lIns="57127" tIns="28562" rIns="57127" bIns="28562" rtlCol="0">
              <a:spAutoFit/>
            </a:bodyPr>
            <a:lstStyle/>
            <a:p>
              <a:pPr algn="ctr"/>
              <a:r>
                <a:rPr lang="en-US" sz="750" dirty="0">
                  <a:solidFill>
                    <a:schemeClr val="bg1"/>
                  </a:solidFill>
                  <a:latin typeface="+mj-lt"/>
                </a:rPr>
                <a:t>Front-end application request router</a:t>
              </a:r>
            </a:p>
          </p:txBody>
        </p:sp>
        <p:sp>
          <p:nvSpPr>
            <p:cNvPr id="42" name="TextBox 41"/>
            <p:cNvSpPr txBox="1"/>
            <p:nvPr/>
          </p:nvSpPr>
          <p:spPr>
            <a:xfrm>
              <a:off x="1542892" y="5883680"/>
              <a:ext cx="946944" cy="538650"/>
            </a:xfrm>
            <a:prstGeom prst="rect">
              <a:avLst/>
            </a:prstGeom>
            <a:noFill/>
          </p:spPr>
          <p:txBody>
            <a:bodyPr wrap="square" lIns="57127" tIns="28562" rIns="57127" bIns="28562" rtlCol="0">
              <a:spAutoFit/>
            </a:bodyPr>
            <a:lstStyle/>
            <a:p>
              <a:pPr algn="ctr"/>
              <a:r>
                <a:rPr lang="en-US" sz="750" dirty="0">
                  <a:solidFill>
                    <a:schemeClr val="bg1"/>
                  </a:solidFill>
                  <a:latin typeface="+mj-lt"/>
                </a:rPr>
                <a:t>Front-end application request router</a:t>
              </a:r>
            </a:p>
          </p:txBody>
        </p:sp>
        <p:sp>
          <p:nvSpPr>
            <p:cNvPr id="43" name="TextBox 42"/>
            <p:cNvSpPr txBox="1"/>
            <p:nvPr/>
          </p:nvSpPr>
          <p:spPr>
            <a:xfrm>
              <a:off x="1969676" y="4793679"/>
              <a:ext cx="361626" cy="465188"/>
            </a:xfrm>
            <a:prstGeom prst="rect">
              <a:avLst/>
            </a:prstGeom>
            <a:noFill/>
          </p:spPr>
          <p:txBody>
            <a:bodyPr vert="vert" wrap="square" lIns="57127" tIns="28562" rIns="57127" bIns="28562" rtlCol="0">
              <a:spAutoFit/>
            </a:bodyPr>
            <a:lstStyle/>
            <a:p>
              <a:pPr algn="ctr"/>
              <a:r>
                <a:rPr lang="en-US" sz="1350" dirty="0">
                  <a:solidFill>
                    <a:schemeClr val="bg1"/>
                  </a:solidFill>
                  <a:latin typeface="+mj-lt"/>
                </a:rPr>
                <a:t>…..</a:t>
              </a:r>
            </a:p>
          </p:txBody>
        </p:sp>
        <p:sp>
          <p:nvSpPr>
            <p:cNvPr id="44" name="Rectangle 43"/>
            <p:cNvSpPr/>
            <p:nvPr/>
          </p:nvSpPr>
          <p:spPr bwMode="auto">
            <a:xfrm>
              <a:off x="2666306" y="2311195"/>
              <a:ext cx="3174173" cy="2135879"/>
            </a:xfrm>
            <a:prstGeom prst="rect">
              <a:avLst/>
            </a:prstGeom>
            <a:solidFill>
              <a:srgbClr val="7FBA00"/>
            </a:solidFill>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lIns="39987" tIns="57127" rIns="39987" bIns="19994" rtlCol="0" anchor="t"/>
            <a:lstStyle/>
            <a:p>
              <a:pPr algn="ctr"/>
              <a:endParaRPr lang="en-US" sz="975" dirty="0">
                <a:latin typeface="+mj-lt"/>
              </a:endParaRPr>
            </a:p>
          </p:txBody>
        </p:sp>
        <p:sp>
          <p:nvSpPr>
            <p:cNvPr id="45" name="Rectangle 44"/>
            <p:cNvSpPr/>
            <p:nvPr/>
          </p:nvSpPr>
          <p:spPr bwMode="auto">
            <a:xfrm>
              <a:off x="6017267" y="3433796"/>
              <a:ext cx="933401" cy="3132667"/>
            </a:xfrm>
            <a:prstGeom prst="rect">
              <a:avLst/>
            </a:prstGeom>
            <a:solidFill>
              <a:schemeClr val="accent1">
                <a:lumMod val="5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57127" tIns="28562" rIns="57127" bIns="28562" numCol="1" rtlCol="0" anchor="t" anchorCtr="0" compatLnSpc="1">
              <a:prstTxWarp prst="textNoShape">
                <a:avLst/>
              </a:prstTxWarp>
            </a:bodyPr>
            <a:lstStyle/>
            <a:p>
              <a:pPr algn="ctr" defTabSz="816185"/>
              <a:r>
                <a:rPr lang="en-US" sz="750" dirty="0">
                  <a:solidFill>
                    <a:schemeClr val="bg1"/>
                  </a:solidFill>
                  <a:latin typeface="+mj-lt"/>
                  <a:cs typeface="Arial" pitchFamily="34" charset="0"/>
                </a:rPr>
                <a:t>Persistent storage</a:t>
              </a:r>
            </a:p>
          </p:txBody>
        </p:sp>
        <p:pic>
          <p:nvPicPr>
            <p:cNvPr id="46" name="Picture 90"/>
            <p:cNvPicPr preferRelativeResize="0">
              <a:picLocks noChangeAspect="1" noChangeArrowheads="1"/>
            </p:cNvPicPr>
            <p:nvPr/>
          </p:nvPicPr>
          <p:blipFill>
            <a:blip r:embed="rId4" cstate="screen">
              <a:extLst>
                <a:ext uri="{28A0092B-C50C-407E-A947-70E740481C1C}">
                  <a14:useLocalDpi xmlns:a14="http://schemas.microsoft.com/office/drawing/2010/main" val="0"/>
                </a:ext>
              </a:extLst>
            </a:blip>
            <a:stretch>
              <a:fillRect/>
            </a:stretch>
          </p:blipFill>
          <p:spPr bwMode="auto">
            <a:xfrm>
              <a:off x="6298730" y="5711063"/>
              <a:ext cx="370476" cy="746760"/>
            </a:xfrm>
            <a:prstGeom prst="rect">
              <a:avLst/>
            </a:prstGeom>
            <a:ln w="28575">
              <a:solidFill>
                <a:srgbClr val="FFFFFF"/>
              </a:solidFill>
              <a:prstDash val="solid"/>
              <a:headEnd type="triangle" w="med" len="med"/>
              <a:tailEnd type="triangle" w="med" len="med"/>
            </a:ln>
          </p:spPr>
        </p:pic>
        <p:pic>
          <p:nvPicPr>
            <p:cNvPr id="47" name="Picture 90"/>
            <p:cNvPicPr preferRelativeResize="0">
              <a:picLocks noChangeAspect="1" noChangeArrowheads="1"/>
            </p:cNvPicPr>
            <p:nvPr/>
          </p:nvPicPr>
          <p:blipFill>
            <a:blip r:embed="rId5" cstate="screen">
              <a:extLst>
                <a:ext uri="{28A0092B-C50C-407E-A947-70E740481C1C}">
                  <a14:useLocalDpi xmlns:a14="http://schemas.microsoft.com/office/drawing/2010/main" val="0"/>
                </a:ext>
              </a:extLst>
            </a:blip>
            <a:stretch>
              <a:fillRect/>
            </a:stretch>
          </p:blipFill>
          <p:spPr bwMode="auto">
            <a:xfrm>
              <a:off x="6310875" y="2178007"/>
              <a:ext cx="370161" cy="746125"/>
            </a:xfrm>
            <a:prstGeom prst="rect">
              <a:avLst/>
            </a:prstGeom>
            <a:ln w="28575">
              <a:solidFill>
                <a:srgbClr val="FFFFFF"/>
              </a:solidFill>
              <a:prstDash val="solid"/>
              <a:headEnd type="triangle" w="med" len="med"/>
              <a:tailEnd type="triangle" w="med" len="med"/>
            </a:ln>
          </p:spPr>
        </p:pic>
        <p:sp>
          <p:nvSpPr>
            <p:cNvPr id="48" name="Rectangle 47"/>
            <p:cNvSpPr/>
            <p:nvPr/>
          </p:nvSpPr>
          <p:spPr bwMode="auto">
            <a:xfrm>
              <a:off x="2825518" y="2449546"/>
              <a:ext cx="2856756" cy="1825753"/>
            </a:xfrm>
            <a:prstGeom prst="rect">
              <a:avLst/>
            </a:prstGeom>
            <a:solidFill>
              <a:schemeClr val="accent1"/>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57127" tIns="28562" rIns="57127" bIns="28562" numCol="1" rtlCol="0" anchor="t" anchorCtr="0" compatLnSpc="1">
              <a:prstTxWarp prst="textNoShape">
                <a:avLst/>
              </a:prstTxWarp>
            </a:bodyPr>
            <a:lstStyle/>
            <a:p>
              <a:pPr algn="ctr" defTabSz="816185"/>
              <a:r>
                <a:rPr lang="en-US" sz="1050" dirty="0">
                  <a:solidFill>
                    <a:schemeClr val="bg1"/>
                  </a:solidFill>
                  <a:latin typeface="+mj-lt"/>
                  <a:cs typeface="Arial" pitchFamily="34" charset="0"/>
                </a:rPr>
                <a:t>Server or virtual machine</a:t>
              </a:r>
            </a:p>
          </p:txBody>
        </p:sp>
        <p:sp>
          <p:nvSpPr>
            <p:cNvPr id="49" name="Rectangle 48"/>
            <p:cNvSpPr/>
            <p:nvPr/>
          </p:nvSpPr>
          <p:spPr bwMode="auto">
            <a:xfrm>
              <a:off x="3366551" y="2800434"/>
              <a:ext cx="1710199" cy="311306"/>
            </a:xfrm>
            <a:prstGeom prst="rect">
              <a:avLst/>
            </a:prstGeom>
            <a:solidFill>
              <a:schemeClr val="accent2"/>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57127" tIns="28562" rIns="57127" bIns="28562" numCol="1" rtlCol="0" anchor="t" anchorCtr="0" compatLnSpc="1">
              <a:prstTxWarp prst="textNoShape">
                <a:avLst/>
              </a:prstTxWarp>
            </a:bodyPr>
            <a:lstStyle/>
            <a:p>
              <a:pPr algn="ctr" defTabSz="816185"/>
              <a:r>
                <a:rPr lang="en-US" sz="900" dirty="0">
                  <a:solidFill>
                    <a:schemeClr val="bg1"/>
                  </a:solidFill>
                  <a:latin typeface="+mj-lt"/>
                  <a:cs typeface="Arial" pitchFamily="34" charset="0"/>
                </a:rPr>
                <a:t>Local routing logic</a:t>
              </a:r>
            </a:p>
          </p:txBody>
        </p:sp>
        <p:cxnSp>
          <p:nvCxnSpPr>
            <p:cNvPr id="50" name="Elbow Connector 49"/>
            <p:cNvCxnSpPr>
              <a:stCxn id="70" idx="2"/>
              <a:endCxn id="40" idx="3"/>
            </p:cNvCxnSpPr>
            <p:nvPr/>
          </p:nvCxnSpPr>
          <p:spPr bwMode="auto">
            <a:xfrm rot="10800000">
              <a:off x="2476294" y="4894298"/>
              <a:ext cx="611024" cy="7887"/>
            </a:xfrm>
            <a:prstGeom prst="bentConnector3">
              <a:avLst>
                <a:gd name="adj1" fmla="val 50000"/>
              </a:avLst>
            </a:prstGeom>
            <a:ln w="28575">
              <a:solidFill>
                <a:srgbClr val="FFFFFF"/>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49" idx="2"/>
            </p:cNvCxnSpPr>
            <p:nvPr/>
          </p:nvCxnSpPr>
          <p:spPr bwMode="auto">
            <a:xfrm flipH="1">
              <a:off x="4221650" y="3111740"/>
              <a:ext cx="1" cy="427889"/>
            </a:xfrm>
            <a:prstGeom prst="straightConnector1">
              <a:avLst/>
            </a:prstGeom>
            <a:ln w="28575">
              <a:solidFill>
                <a:srgbClr val="FFFFFF"/>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Elbow Connector 53"/>
            <p:cNvCxnSpPr/>
            <p:nvPr/>
          </p:nvCxnSpPr>
          <p:spPr bwMode="auto">
            <a:xfrm rot="16200000" flipH="1">
              <a:off x="4453409" y="4373595"/>
              <a:ext cx="1669469" cy="1472876"/>
            </a:xfrm>
            <a:prstGeom prst="bentConnector3">
              <a:avLst>
                <a:gd name="adj1" fmla="val 99604"/>
              </a:avLst>
            </a:prstGeom>
            <a:ln w="28575">
              <a:solidFill>
                <a:srgbClr val="FFFFFF"/>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Elbow Connector 54"/>
            <p:cNvCxnSpPr>
              <a:stCxn id="104" idx="3"/>
            </p:cNvCxnSpPr>
            <p:nvPr/>
          </p:nvCxnSpPr>
          <p:spPr bwMode="auto">
            <a:xfrm flipV="1">
              <a:off x="4908591" y="2522042"/>
              <a:ext cx="1402283" cy="1327943"/>
            </a:xfrm>
            <a:prstGeom prst="bentConnector3">
              <a:avLst>
                <a:gd name="adj1" fmla="val 43209"/>
              </a:avLst>
            </a:prstGeom>
            <a:ln w="28575">
              <a:solidFill>
                <a:srgbClr val="FFFFFF"/>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3416837" y="2011379"/>
              <a:ext cx="1659913" cy="277003"/>
            </a:xfrm>
            <a:prstGeom prst="rect">
              <a:avLst/>
            </a:prstGeom>
            <a:noFill/>
          </p:spPr>
          <p:txBody>
            <a:bodyPr wrap="square" lIns="57127" tIns="28562" rIns="57127" bIns="28562" rtlCol="0">
              <a:spAutoFit/>
            </a:bodyPr>
            <a:lstStyle/>
            <a:p>
              <a:pPr algn="ctr"/>
              <a:r>
                <a:rPr lang="en-US" sz="975" dirty="0">
                  <a:solidFill>
                    <a:schemeClr val="bg1"/>
                  </a:solidFill>
                  <a:latin typeface="+mj-lt"/>
                </a:rPr>
                <a:t>Web workers</a:t>
              </a:r>
            </a:p>
          </p:txBody>
        </p:sp>
        <p:sp>
          <p:nvSpPr>
            <p:cNvPr id="59" name="TextBox 58"/>
            <p:cNvSpPr txBox="1"/>
            <p:nvPr/>
          </p:nvSpPr>
          <p:spPr>
            <a:xfrm>
              <a:off x="5986490" y="2914875"/>
              <a:ext cx="1060174" cy="384740"/>
            </a:xfrm>
            <a:prstGeom prst="rect">
              <a:avLst/>
            </a:prstGeom>
            <a:noFill/>
          </p:spPr>
          <p:txBody>
            <a:bodyPr wrap="square" lIns="57127" tIns="28562" rIns="57127" bIns="28562" rtlCol="0">
              <a:spAutoFit/>
            </a:bodyPr>
            <a:lstStyle/>
            <a:p>
              <a:pPr algn="ctr"/>
              <a:r>
                <a:rPr lang="en-US" sz="750" dirty="0">
                  <a:solidFill>
                    <a:schemeClr val="bg1"/>
                  </a:solidFill>
                  <a:latin typeface="+mj-lt"/>
                </a:rPr>
                <a:t>Temporary per-</a:t>
              </a:r>
            </a:p>
            <a:p>
              <a:pPr algn="ctr"/>
              <a:r>
                <a:rPr lang="en-US" sz="750" dirty="0">
                  <a:solidFill>
                    <a:schemeClr val="bg1"/>
                  </a:solidFill>
                  <a:latin typeface="+mj-lt"/>
                </a:rPr>
                <a:t>app file storage</a:t>
              </a:r>
            </a:p>
          </p:txBody>
        </p:sp>
        <p:sp>
          <p:nvSpPr>
            <p:cNvPr id="60" name="TextBox 59"/>
            <p:cNvSpPr txBox="1"/>
            <p:nvPr/>
          </p:nvSpPr>
          <p:spPr>
            <a:xfrm>
              <a:off x="5983487" y="4378238"/>
              <a:ext cx="1000962" cy="538650"/>
            </a:xfrm>
            <a:prstGeom prst="rect">
              <a:avLst/>
            </a:prstGeom>
            <a:noFill/>
          </p:spPr>
          <p:txBody>
            <a:bodyPr wrap="square" lIns="57127" tIns="28562" rIns="57127" bIns="28562" rtlCol="0">
              <a:spAutoFit/>
            </a:bodyPr>
            <a:lstStyle/>
            <a:p>
              <a:pPr algn="ctr" defTabSz="816185"/>
              <a:r>
                <a:rPr lang="en-US" sz="750" dirty="0">
                  <a:solidFill>
                    <a:schemeClr val="bg1"/>
                  </a:solidFill>
                  <a:latin typeface="+mj-lt"/>
                  <a:cs typeface="Arial" charset="0"/>
                </a:rPr>
                <a:t>Web application databases</a:t>
              </a:r>
            </a:p>
          </p:txBody>
        </p:sp>
        <p:sp>
          <p:nvSpPr>
            <p:cNvPr id="61" name="TextBox 60"/>
            <p:cNvSpPr txBox="1"/>
            <p:nvPr/>
          </p:nvSpPr>
          <p:spPr>
            <a:xfrm>
              <a:off x="5975636" y="5085945"/>
              <a:ext cx="1016664" cy="384740"/>
            </a:xfrm>
            <a:prstGeom prst="rect">
              <a:avLst/>
            </a:prstGeom>
            <a:noFill/>
          </p:spPr>
          <p:txBody>
            <a:bodyPr wrap="square" lIns="57127" tIns="28562" rIns="57127" bIns="28562" rtlCol="0">
              <a:spAutoFit/>
            </a:bodyPr>
            <a:lstStyle/>
            <a:p>
              <a:pPr algn="ctr" defTabSz="816185"/>
              <a:r>
                <a:rPr lang="en-US" sz="750" dirty="0">
                  <a:solidFill>
                    <a:schemeClr val="bg1"/>
                  </a:solidFill>
                  <a:latin typeface="+mj-lt"/>
                  <a:cs typeface="Arial" charset="0"/>
                </a:rPr>
                <a:t>Web application file directories</a:t>
              </a:r>
            </a:p>
          </p:txBody>
        </p:sp>
        <p:grpSp>
          <p:nvGrpSpPr>
            <p:cNvPr id="110" name="Group 109"/>
            <p:cNvGrpSpPr/>
            <p:nvPr/>
          </p:nvGrpSpPr>
          <p:grpSpPr>
            <a:xfrm>
              <a:off x="2630283" y="4704469"/>
              <a:ext cx="1573106" cy="745626"/>
              <a:chOff x="2630283" y="4593840"/>
              <a:chExt cx="1573106" cy="745626"/>
            </a:xfrm>
          </p:grpSpPr>
          <p:sp>
            <p:nvSpPr>
              <p:cNvPr id="56" name="TextBox 55"/>
              <p:cNvSpPr txBox="1"/>
              <p:nvPr/>
            </p:nvSpPr>
            <p:spPr>
              <a:xfrm>
                <a:off x="2630283" y="4954726"/>
                <a:ext cx="1573106" cy="384740"/>
              </a:xfrm>
              <a:prstGeom prst="rect">
                <a:avLst/>
              </a:prstGeom>
              <a:noFill/>
            </p:spPr>
            <p:txBody>
              <a:bodyPr wrap="square" lIns="57127" tIns="28562" rIns="57127" bIns="28562" rtlCol="0">
                <a:spAutoFit/>
              </a:bodyPr>
              <a:lstStyle/>
              <a:p>
                <a:pPr algn="ctr"/>
                <a:r>
                  <a:rPr lang="en-US" sz="750" dirty="0">
                    <a:solidFill>
                      <a:schemeClr val="bg1"/>
                    </a:solidFill>
                    <a:latin typeface="+mj-lt"/>
                  </a:rPr>
                  <a:t>Cluster topology and run-time state</a:t>
                </a:r>
              </a:p>
            </p:txBody>
          </p:sp>
          <p:sp>
            <p:nvSpPr>
              <p:cNvPr id="70" name="Flowchart: Magnetic Disk 69"/>
              <p:cNvSpPr/>
              <p:nvPr/>
            </p:nvSpPr>
            <p:spPr>
              <a:xfrm>
                <a:off x="3087318" y="4593840"/>
                <a:ext cx="659033" cy="395430"/>
              </a:xfrm>
              <a:prstGeom prst="flowChartMagneticDisk">
                <a:avLst/>
              </a:prstGeom>
              <a:solidFill>
                <a:schemeClr val="bg1"/>
              </a:solidFill>
              <a:ln>
                <a:solidFill>
                  <a:schemeClr val="bg1">
                    <a:lumMod val="85000"/>
                  </a:schemeClr>
                </a:solidFill>
              </a:ln>
              <a:effectLst/>
            </p:spPr>
            <p:style>
              <a:lnRef idx="1">
                <a:schemeClr val="accent3"/>
              </a:lnRef>
              <a:fillRef idx="2">
                <a:schemeClr val="accent3"/>
              </a:fillRef>
              <a:effectRef idx="1">
                <a:schemeClr val="accent3"/>
              </a:effectRef>
              <a:fontRef idx="minor">
                <a:schemeClr val="dk1"/>
              </a:fontRef>
            </p:style>
            <p:txBody>
              <a:bodyPr lIns="57127" tIns="28562" rIns="57127" bIns="28562" rtlCol="0" anchor="ctr"/>
              <a:lstStyle/>
              <a:p>
                <a:pPr algn="ctr"/>
                <a:endParaRPr lang="en-US" sz="1350" dirty="0">
                  <a:solidFill>
                    <a:prstClr val="black"/>
                  </a:solidFill>
                  <a:latin typeface="+mj-lt"/>
                </a:endParaRPr>
              </a:p>
            </p:txBody>
          </p:sp>
        </p:grpSp>
        <p:sp>
          <p:nvSpPr>
            <p:cNvPr id="72" name="Flowchart: Magnetic Disk 71"/>
            <p:cNvSpPr/>
            <p:nvPr/>
          </p:nvSpPr>
          <p:spPr>
            <a:xfrm>
              <a:off x="6154450" y="3879363"/>
              <a:ext cx="659033" cy="395430"/>
            </a:xfrm>
            <a:prstGeom prst="flowChartMagneticDisk">
              <a:avLst/>
            </a:prstGeom>
            <a:solidFill>
              <a:schemeClr val="bg1"/>
            </a:solidFill>
            <a:ln>
              <a:solidFill>
                <a:schemeClr val="bg1">
                  <a:lumMod val="85000"/>
                </a:schemeClr>
              </a:solidFill>
            </a:ln>
            <a:effectLst/>
          </p:spPr>
          <p:style>
            <a:lnRef idx="1">
              <a:schemeClr val="accent3"/>
            </a:lnRef>
            <a:fillRef idx="2">
              <a:schemeClr val="accent3"/>
            </a:fillRef>
            <a:effectRef idx="1">
              <a:schemeClr val="accent3"/>
            </a:effectRef>
            <a:fontRef idx="minor">
              <a:schemeClr val="dk1"/>
            </a:fontRef>
          </p:style>
          <p:txBody>
            <a:bodyPr lIns="57127" tIns="28562" rIns="57127" bIns="28562" rtlCol="0" anchor="ctr"/>
            <a:lstStyle/>
            <a:p>
              <a:pPr algn="ctr"/>
              <a:endParaRPr lang="en-US" sz="1350" dirty="0">
                <a:solidFill>
                  <a:prstClr val="black"/>
                </a:solidFill>
                <a:latin typeface="+mj-lt"/>
              </a:endParaRPr>
            </a:p>
          </p:txBody>
        </p:sp>
        <p:grpSp>
          <p:nvGrpSpPr>
            <p:cNvPr id="73" name="Group 72"/>
            <p:cNvGrpSpPr/>
            <p:nvPr/>
          </p:nvGrpSpPr>
          <p:grpSpPr>
            <a:xfrm>
              <a:off x="1671014" y="5203063"/>
              <a:ext cx="677157" cy="691444"/>
              <a:chOff x="3928533" y="7181955"/>
              <a:chExt cx="812800" cy="829733"/>
            </a:xfrm>
          </p:grpSpPr>
          <p:sp>
            <p:nvSpPr>
              <p:cNvPr id="74" name="Can 73"/>
              <p:cNvSpPr/>
              <p:nvPr/>
            </p:nvSpPr>
            <p:spPr bwMode="auto">
              <a:xfrm>
                <a:off x="3928533" y="7181955"/>
                <a:ext cx="812800" cy="829733"/>
              </a:xfrm>
              <a:prstGeom prst="can">
                <a:avLst>
                  <a:gd name="adj" fmla="val 51042"/>
                </a:avLst>
              </a:prstGeom>
              <a:solidFill>
                <a:schemeClr val="bg1"/>
              </a:solidFill>
              <a:ln>
                <a:solidFill>
                  <a:schemeClr val="bg1">
                    <a:lumMod val="85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350" dirty="0">
                  <a:solidFill>
                    <a:prstClr val="black"/>
                  </a:solidFill>
                  <a:latin typeface="+mj-lt"/>
                </a:endParaRPr>
              </a:p>
            </p:txBody>
          </p:sp>
          <p:grpSp>
            <p:nvGrpSpPr>
              <p:cNvPr id="75" name="Group 74"/>
              <p:cNvGrpSpPr/>
              <p:nvPr/>
            </p:nvGrpSpPr>
            <p:grpSpPr>
              <a:xfrm>
                <a:off x="4145310" y="7324388"/>
                <a:ext cx="379246" cy="298496"/>
                <a:chOff x="4127962" y="7324388"/>
                <a:chExt cx="379246" cy="298496"/>
              </a:xfrm>
            </p:grpSpPr>
            <p:sp>
              <p:nvSpPr>
                <p:cNvPr id="76" name="Down Arrow 75"/>
                <p:cNvSpPr/>
                <p:nvPr/>
              </p:nvSpPr>
              <p:spPr bwMode="auto">
                <a:xfrm rot="18195040">
                  <a:off x="4147320" y="7305142"/>
                  <a:ext cx="118965" cy="157457"/>
                </a:xfrm>
                <a:prstGeom prst="downArrow">
                  <a:avLst/>
                </a:prstGeom>
                <a:solidFill>
                  <a:srgbClr val="148DB1"/>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68570" tIns="34285" rIns="68570" bIns="34285" numCol="1" rtlCol="0" anchor="t" anchorCtr="0" compatLnSpc="1">
                  <a:prstTxWarp prst="textNoShape">
                    <a:avLst/>
                  </a:prstTxWarp>
                </a:bodyPr>
                <a:lstStyle/>
                <a:p>
                  <a:pPr algn="ctr" defTabSz="816185"/>
                  <a:endParaRPr lang="en-US" sz="975" dirty="0">
                    <a:latin typeface="+mj-lt"/>
                    <a:cs typeface="Arial" charset="0"/>
                  </a:endParaRPr>
                </a:p>
              </p:txBody>
            </p:sp>
            <p:sp>
              <p:nvSpPr>
                <p:cNvPr id="77" name="Down Arrow 76"/>
                <p:cNvSpPr/>
                <p:nvPr/>
              </p:nvSpPr>
              <p:spPr bwMode="auto">
                <a:xfrm rot="2893469" flipH="1">
                  <a:off x="4147208" y="7480476"/>
                  <a:ext cx="118965" cy="157458"/>
                </a:xfrm>
                <a:prstGeom prst="downArrow">
                  <a:avLst/>
                </a:prstGeom>
                <a:solidFill>
                  <a:srgbClr val="148DB1"/>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68570" tIns="34285" rIns="68570" bIns="34285" numCol="1" rtlCol="0" anchor="t" anchorCtr="0" compatLnSpc="1">
                  <a:prstTxWarp prst="textNoShape">
                    <a:avLst/>
                  </a:prstTxWarp>
                </a:bodyPr>
                <a:lstStyle/>
                <a:p>
                  <a:pPr algn="ctr" defTabSz="816185"/>
                  <a:endParaRPr lang="en-US" sz="975" dirty="0">
                    <a:latin typeface="+mj-lt"/>
                    <a:cs typeface="Arial" charset="0"/>
                  </a:endParaRPr>
                </a:p>
              </p:txBody>
            </p:sp>
            <p:sp>
              <p:nvSpPr>
                <p:cNvPr id="78" name="Down Arrow 77"/>
                <p:cNvSpPr/>
                <p:nvPr/>
              </p:nvSpPr>
              <p:spPr bwMode="auto">
                <a:xfrm rot="18164700" flipH="1" flipV="1">
                  <a:off x="4368776" y="7484673"/>
                  <a:ext cx="118965" cy="157457"/>
                </a:xfrm>
                <a:prstGeom prst="downArrow">
                  <a:avLst/>
                </a:prstGeom>
                <a:solidFill>
                  <a:srgbClr val="148DB1"/>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68570" tIns="34285" rIns="68570" bIns="34285" numCol="1" rtlCol="0" anchor="t" anchorCtr="0" compatLnSpc="1">
                  <a:prstTxWarp prst="textNoShape">
                    <a:avLst/>
                  </a:prstTxWarp>
                </a:bodyPr>
                <a:lstStyle/>
                <a:p>
                  <a:pPr algn="ctr" defTabSz="816185"/>
                  <a:endParaRPr lang="en-US" sz="975" dirty="0">
                    <a:latin typeface="+mj-lt"/>
                    <a:cs typeface="Arial" charset="0"/>
                  </a:endParaRPr>
                </a:p>
              </p:txBody>
            </p:sp>
            <p:sp>
              <p:nvSpPr>
                <p:cNvPr id="79" name="Down Arrow 78"/>
                <p:cNvSpPr/>
                <p:nvPr/>
              </p:nvSpPr>
              <p:spPr bwMode="auto">
                <a:xfrm rot="2829077" flipH="1" flipV="1">
                  <a:off x="4368996" y="7309381"/>
                  <a:ext cx="118965" cy="157458"/>
                </a:xfrm>
                <a:prstGeom prst="downArrow">
                  <a:avLst/>
                </a:prstGeom>
                <a:solidFill>
                  <a:srgbClr val="148DB1"/>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68570" tIns="34285" rIns="68570" bIns="34285" numCol="1" rtlCol="0" anchor="t" anchorCtr="0" compatLnSpc="1">
                  <a:prstTxWarp prst="textNoShape">
                    <a:avLst/>
                  </a:prstTxWarp>
                </a:bodyPr>
                <a:lstStyle/>
                <a:p>
                  <a:pPr algn="ctr" defTabSz="816185"/>
                  <a:endParaRPr lang="en-US" sz="975" dirty="0">
                    <a:latin typeface="+mj-lt"/>
                    <a:cs typeface="Arial" charset="0"/>
                  </a:endParaRPr>
                </a:p>
              </p:txBody>
            </p:sp>
          </p:grpSp>
        </p:grpSp>
        <p:grpSp>
          <p:nvGrpSpPr>
            <p:cNvPr id="80" name="Group 79"/>
            <p:cNvGrpSpPr/>
            <p:nvPr/>
          </p:nvGrpSpPr>
          <p:grpSpPr>
            <a:xfrm>
              <a:off x="1671014" y="3345602"/>
              <a:ext cx="677157" cy="691444"/>
              <a:chOff x="3928533" y="7247467"/>
              <a:chExt cx="812800" cy="829733"/>
            </a:xfrm>
          </p:grpSpPr>
          <p:sp>
            <p:nvSpPr>
              <p:cNvPr id="81" name="Can 80"/>
              <p:cNvSpPr/>
              <p:nvPr/>
            </p:nvSpPr>
            <p:spPr bwMode="auto">
              <a:xfrm>
                <a:off x="3928533" y="7247467"/>
                <a:ext cx="812800" cy="829733"/>
              </a:xfrm>
              <a:prstGeom prst="can">
                <a:avLst>
                  <a:gd name="adj" fmla="val 51042"/>
                </a:avLst>
              </a:prstGeom>
              <a:solidFill>
                <a:schemeClr val="bg1"/>
              </a:solidFill>
              <a:ln>
                <a:solidFill>
                  <a:schemeClr val="bg1">
                    <a:lumMod val="85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350" dirty="0">
                  <a:solidFill>
                    <a:prstClr val="black"/>
                  </a:solidFill>
                  <a:latin typeface="+mj-lt"/>
                </a:endParaRPr>
              </a:p>
            </p:txBody>
          </p:sp>
          <p:grpSp>
            <p:nvGrpSpPr>
              <p:cNvPr id="83" name="Group 82"/>
              <p:cNvGrpSpPr/>
              <p:nvPr/>
            </p:nvGrpSpPr>
            <p:grpSpPr>
              <a:xfrm>
                <a:off x="4145310" y="7324388"/>
                <a:ext cx="379246" cy="298496"/>
                <a:chOff x="4127962" y="7324388"/>
                <a:chExt cx="379246" cy="298496"/>
              </a:xfrm>
            </p:grpSpPr>
            <p:sp>
              <p:nvSpPr>
                <p:cNvPr id="84" name="Down Arrow 83"/>
                <p:cNvSpPr/>
                <p:nvPr/>
              </p:nvSpPr>
              <p:spPr bwMode="auto">
                <a:xfrm rot="18195040">
                  <a:off x="4147320" y="7305142"/>
                  <a:ext cx="118965" cy="157457"/>
                </a:xfrm>
                <a:prstGeom prst="downArrow">
                  <a:avLst/>
                </a:prstGeom>
                <a:solidFill>
                  <a:srgbClr val="148DB1"/>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68570" tIns="34285" rIns="68570" bIns="34285" numCol="1" rtlCol="0" anchor="t" anchorCtr="0" compatLnSpc="1">
                  <a:prstTxWarp prst="textNoShape">
                    <a:avLst/>
                  </a:prstTxWarp>
                </a:bodyPr>
                <a:lstStyle/>
                <a:p>
                  <a:pPr algn="ctr" defTabSz="816185"/>
                  <a:endParaRPr lang="en-US" sz="975" dirty="0">
                    <a:latin typeface="+mj-lt"/>
                    <a:cs typeface="Arial" charset="0"/>
                  </a:endParaRPr>
                </a:p>
              </p:txBody>
            </p:sp>
            <p:sp>
              <p:nvSpPr>
                <p:cNvPr id="85" name="Down Arrow 84"/>
                <p:cNvSpPr/>
                <p:nvPr/>
              </p:nvSpPr>
              <p:spPr bwMode="auto">
                <a:xfrm rot="2893469" flipH="1">
                  <a:off x="4147208" y="7480476"/>
                  <a:ext cx="118965" cy="157458"/>
                </a:xfrm>
                <a:prstGeom prst="downArrow">
                  <a:avLst/>
                </a:prstGeom>
                <a:solidFill>
                  <a:srgbClr val="148DB1"/>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68570" tIns="34285" rIns="68570" bIns="34285" numCol="1" rtlCol="0" anchor="t" anchorCtr="0" compatLnSpc="1">
                  <a:prstTxWarp prst="textNoShape">
                    <a:avLst/>
                  </a:prstTxWarp>
                </a:bodyPr>
                <a:lstStyle/>
                <a:p>
                  <a:pPr algn="ctr" defTabSz="816185"/>
                  <a:endParaRPr lang="en-US" sz="975" dirty="0">
                    <a:latin typeface="+mj-lt"/>
                    <a:cs typeface="Arial" charset="0"/>
                  </a:endParaRPr>
                </a:p>
              </p:txBody>
            </p:sp>
            <p:sp>
              <p:nvSpPr>
                <p:cNvPr id="89" name="Down Arrow 88"/>
                <p:cNvSpPr/>
                <p:nvPr/>
              </p:nvSpPr>
              <p:spPr bwMode="auto">
                <a:xfrm rot="18164700" flipH="1" flipV="1">
                  <a:off x="4368776" y="7484673"/>
                  <a:ext cx="118965" cy="157457"/>
                </a:xfrm>
                <a:prstGeom prst="downArrow">
                  <a:avLst/>
                </a:prstGeom>
                <a:solidFill>
                  <a:srgbClr val="148DB1"/>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68570" tIns="34285" rIns="68570" bIns="34285" numCol="1" rtlCol="0" anchor="t" anchorCtr="0" compatLnSpc="1">
                  <a:prstTxWarp prst="textNoShape">
                    <a:avLst/>
                  </a:prstTxWarp>
                </a:bodyPr>
                <a:lstStyle/>
                <a:p>
                  <a:pPr algn="ctr" defTabSz="816185"/>
                  <a:endParaRPr lang="en-US" sz="975" dirty="0">
                    <a:latin typeface="+mj-lt"/>
                    <a:cs typeface="Arial" charset="0"/>
                  </a:endParaRPr>
                </a:p>
              </p:txBody>
            </p:sp>
            <p:sp>
              <p:nvSpPr>
                <p:cNvPr id="91" name="Down Arrow 90"/>
                <p:cNvSpPr/>
                <p:nvPr/>
              </p:nvSpPr>
              <p:spPr bwMode="auto">
                <a:xfrm rot="2829077" flipH="1" flipV="1">
                  <a:off x="4368996" y="7309381"/>
                  <a:ext cx="118965" cy="157458"/>
                </a:xfrm>
                <a:prstGeom prst="downArrow">
                  <a:avLst/>
                </a:prstGeom>
                <a:solidFill>
                  <a:srgbClr val="148DB1"/>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68570" tIns="34285" rIns="68570" bIns="34285" numCol="1" rtlCol="0" anchor="t" anchorCtr="0" compatLnSpc="1">
                  <a:prstTxWarp prst="textNoShape">
                    <a:avLst/>
                  </a:prstTxWarp>
                </a:bodyPr>
                <a:lstStyle/>
                <a:p>
                  <a:pPr algn="ctr" defTabSz="816185"/>
                  <a:endParaRPr lang="en-US" sz="975" dirty="0">
                    <a:latin typeface="+mj-lt"/>
                    <a:cs typeface="Arial" charset="0"/>
                  </a:endParaRPr>
                </a:p>
              </p:txBody>
            </p:sp>
          </p:grpSp>
        </p:grpSp>
        <p:grpSp>
          <p:nvGrpSpPr>
            <p:cNvPr id="92" name="Group 91"/>
            <p:cNvGrpSpPr/>
            <p:nvPr/>
          </p:nvGrpSpPr>
          <p:grpSpPr>
            <a:xfrm>
              <a:off x="509266" y="5765650"/>
              <a:ext cx="677157" cy="691444"/>
              <a:chOff x="3928533" y="7247467"/>
              <a:chExt cx="812800" cy="829733"/>
            </a:xfrm>
          </p:grpSpPr>
          <p:sp>
            <p:nvSpPr>
              <p:cNvPr id="96" name="Can 95"/>
              <p:cNvSpPr/>
              <p:nvPr/>
            </p:nvSpPr>
            <p:spPr bwMode="auto">
              <a:xfrm>
                <a:off x="3928533" y="7247467"/>
                <a:ext cx="812800" cy="829733"/>
              </a:xfrm>
              <a:prstGeom prst="can">
                <a:avLst>
                  <a:gd name="adj" fmla="val 51042"/>
                </a:avLst>
              </a:prstGeom>
              <a:solidFill>
                <a:schemeClr val="bg1"/>
              </a:solidFill>
              <a:ln>
                <a:solidFill>
                  <a:schemeClr val="bg1">
                    <a:lumMod val="85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350" dirty="0">
                  <a:solidFill>
                    <a:prstClr val="black"/>
                  </a:solidFill>
                  <a:latin typeface="+mj-lt"/>
                </a:endParaRPr>
              </a:p>
            </p:txBody>
          </p:sp>
          <p:grpSp>
            <p:nvGrpSpPr>
              <p:cNvPr id="98" name="Group 97"/>
              <p:cNvGrpSpPr/>
              <p:nvPr/>
            </p:nvGrpSpPr>
            <p:grpSpPr>
              <a:xfrm>
                <a:off x="4145310" y="7324388"/>
                <a:ext cx="379246" cy="298496"/>
                <a:chOff x="4127962" y="7324388"/>
                <a:chExt cx="379246" cy="298496"/>
              </a:xfrm>
            </p:grpSpPr>
            <p:sp>
              <p:nvSpPr>
                <p:cNvPr id="99" name="Down Arrow 98"/>
                <p:cNvSpPr/>
                <p:nvPr/>
              </p:nvSpPr>
              <p:spPr bwMode="auto">
                <a:xfrm rot="18195040">
                  <a:off x="4147320" y="7305142"/>
                  <a:ext cx="118965" cy="157457"/>
                </a:xfrm>
                <a:prstGeom prst="downArrow">
                  <a:avLst/>
                </a:prstGeom>
                <a:solidFill>
                  <a:srgbClr val="148DB1"/>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68570" tIns="34285" rIns="68570" bIns="34285" numCol="1" rtlCol="0" anchor="t" anchorCtr="0" compatLnSpc="1">
                  <a:prstTxWarp prst="textNoShape">
                    <a:avLst/>
                  </a:prstTxWarp>
                </a:bodyPr>
                <a:lstStyle/>
                <a:p>
                  <a:pPr algn="ctr" defTabSz="816185"/>
                  <a:endParaRPr lang="en-US" sz="975" dirty="0">
                    <a:latin typeface="+mj-lt"/>
                    <a:cs typeface="Arial" charset="0"/>
                  </a:endParaRPr>
                </a:p>
              </p:txBody>
            </p:sp>
            <p:sp>
              <p:nvSpPr>
                <p:cNvPr id="100" name="Down Arrow 99"/>
                <p:cNvSpPr/>
                <p:nvPr/>
              </p:nvSpPr>
              <p:spPr bwMode="auto">
                <a:xfrm rot="2893469" flipH="1">
                  <a:off x="4147208" y="7480476"/>
                  <a:ext cx="118965" cy="157458"/>
                </a:xfrm>
                <a:prstGeom prst="downArrow">
                  <a:avLst/>
                </a:prstGeom>
                <a:solidFill>
                  <a:srgbClr val="148DB1"/>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68570" tIns="34285" rIns="68570" bIns="34285" numCol="1" rtlCol="0" anchor="t" anchorCtr="0" compatLnSpc="1">
                  <a:prstTxWarp prst="textNoShape">
                    <a:avLst/>
                  </a:prstTxWarp>
                </a:bodyPr>
                <a:lstStyle/>
                <a:p>
                  <a:pPr algn="ctr" defTabSz="816185"/>
                  <a:endParaRPr lang="en-US" sz="975" dirty="0">
                    <a:latin typeface="+mj-lt"/>
                    <a:cs typeface="Arial" charset="0"/>
                  </a:endParaRPr>
                </a:p>
              </p:txBody>
            </p:sp>
            <p:sp>
              <p:nvSpPr>
                <p:cNvPr id="101" name="Down Arrow 100"/>
                <p:cNvSpPr/>
                <p:nvPr/>
              </p:nvSpPr>
              <p:spPr bwMode="auto">
                <a:xfrm rot="18164700" flipH="1" flipV="1">
                  <a:off x="4368776" y="7484673"/>
                  <a:ext cx="118965" cy="157457"/>
                </a:xfrm>
                <a:prstGeom prst="downArrow">
                  <a:avLst/>
                </a:prstGeom>
                <a:solidFill>
                  <a:srgbClr val="148DB1"/>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68570" tIns="34285" rIns="68570" bIns="34285" numCol="1" rtlCol="0" anchor="t" anchorCtr="0" compatLnSpc="1">
                  <a:prstTxWarp prst="textNoShape">
                    <a:avLst/>
                  </a:prstTxWarp>
                </a:bodyPr>
                <a:lstStyle/>
                <a:p>
                  <a:pPr algn="ctr" defTabSz="816185"/>
                  <a:endParaRPr lang="en-US" sz="975" dirty="0">
                    <a:latin typeface="+mj-lt"/>
                    <a:cs typeface="Arial" charset="0"/>
                  </a:endParaRPr>
                </a:p>
              </p:txBody>
            </p:sp>
            <p:sp>
              <p:nvSpPr>
                <p:cNvPr id="102" name="Down Arrow 101"/>
                <p:cNvSpPr/>
                <p:nvPr/>
              </p:nvSpPr>
              <p:spPr bwMode="auto">
                <a:xfrm rot="2829077" flipH="1" flipV="1">
                  <a:off x="4368996" y="7309381"/>
                  <a:ext cx="118965" cy="157458"/>
                </a:xfrm>
                <a:prstGeom prst="downArrow">
                  <a:avLst/>
                </a:prstGeom>
                <a:solidFill>
                  <a:srgbClr val="148DB1"/>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68570" tIns="34285" rIns="68570" bIns="34285" numCol="1" rtlCol="0" anchor="t" anchorCtr="0" compatLnSpc="1">
                  <a:prstTxWarp prst="textNoShape">
                    <a:avLst/>
                  </a:prstTxWarp>
                </a:bodyPr>
                <a:lstStyle/>
                <a:p>
                  <a:pPr algn="ctr" defTabSz="816185"/>
                  <a:endParaRPr lang="en-US" sz="975" dirty="0">
                    <a:latin typeface="+mj-lt"/>
                    <a:cs typeface="Arial" charset="0"/>
                  </a:endParaRPr>
                </a:p>
              </p:txBody>
            </p:sp>
          </p:grpSp>
        </p:grpSp>
        <p:sp>
          <p:nvSpPr>
            <p:cNvPr id="103" name="Rectangle 102"/>
            <p:cNvSpPr/>
            <p:nvPr/>
          </p:nvSpPr>
          <p:spPr>
            <a:xfrm>
              <a:off x="2919455" y="1675994"/>
              <a:ext cx="1673625" cy="338567"/>
            </a:xfrm>
            <a:prstGeom prst="rect">
              <a:avLst/>
            </a:prstGeom>
          </p:spPr>
          <p:txBody>
            <a:bodyPr wrap="none" lIns="57127" tIns="28562" rIns="57127" bIns="28562">
              <a:spAutoFit/>
            </a:bodyPr>
            <a:lstStyle/>
            <a:p>
              <a:pPr defTabSz="816185" eaLnBrk="0" hangingPunct="0">
                <a:spcBef>
                  <a:spcPct val="20000"/>
                </a:spcBef>
              </a:pPr>
              <a:r>
                <a:rPr lang="en-US" sz="1275" dirty="0">
                  <a:solidFill>
                    <a:schemeClr val="bg1"/>
                  </a:solidFill>
                  <a:latin typeface="+mj-lt"/>
                </a:rPr>
                <a:t>Web Sites cluster</a:t>
              </a:r>
            </a:p>
          </p:txBody>
        </p:sp>
        <p:sp>
          <p:nvSpPr>
            <p:cNvPr id="104" name="Rectangle 103"/>
            <p:cNvSpPr/>
            <p:nvPr/>
          </p:nvSpPr>
          <p:spPr bwMode="auto">
            <a:xfrm>
              <a:off x="3598193" y="3539628"/>
              <a:ext cx="1310399" cy="620713"/>
            </a:xfrm>
            <a:prstGeom prst="rect">
              <a:avLst/>
            </a:prstGeom>
            <a:solidFill>
              <a:schemeClr val="accent2"/>
            </a:solidFill>
            <a:ln>
              <a:noFill/>
              <a:headEnd type="none" w="med" len="med"/>
              <a:tailEnd type="none" w="med" len="med"/>
            </a:ln>
            <a:effectLst/>
          </p:spPr>
          <p:style>
            <a:lnRef idx="1">
              <a:schemeClr val="accent3"/>
            </a:lnRef>
            <a:fillRef idx="2">
              <a:schemeClr val="accent3"/>
            </a:fillRef>
            <a:effectRef idx="1">
              <a:schemeClr val="accent3"/>
            </a:effectRef>
            <a:fontRef idx="minor">
              <a:schemeClr val="dk1"/>
            </a:fontRef>
          </p:style>
          <p:txBody>
            <a:bodyPr vert="horz" wrap="square" lIns="57127" tIns="28562" rIns="57127" bIns="28562" numCol="1" rtlCol="0" anchor="ctr" anchorCtr="0" compatLnSpc="1">
              <a:prstTxWarp prst="textNoShape">
                <a:avLst/>
              </a:prstTxWarp>
            </a:bodyPr>
            <a:lstStyle/>
            <a:p>
              <a:pPr algn="ctr" defTabSz="816185"/>
              <a:r>
                <a:rPr lang="en-US" sz="900" dirty="0">
                  <a:solidFill>
                    <a:schemeClr val="bg1"/>
                  </a:solidFill>
                  <a:latin typeface="+mj-lt"/>
                  <a:cs typeface="Arial" pitchFamily="34" charset="0"/>
                </a:rPr>
                <a:t>Worker process</a:t>
              </a:r>
            </a:p>
            <a:p>
              <a:pPr algn="ctr" defTabSz="816185"/>
              <a:r>
                <a:rPr lang="en-US" sz="900" dirty="0">
                  <a:solidFill>
                    <a:schemeClr val="bg1"/>
                  </a:solidFill>
                  <a:latin typeface="+mj-lt"/>
                  <a:cs typeface="Arial" pitchFamily="34" charset="0"/>
                </a:rPr>
                <a:t>(w3wp)</a:t>
              </a:r>
            </a:p>
          </p:txBody>
        </p:sp>
        <p:grpSp>
          <p:nvGrpSpPr>
            <p:cNvPr id="109" name="Group 108"/>
            <p:cNvGrpSpPr/>
            <p:nvPr/>
          </p:nvGrpSpPr>
          <p:grpSpPr>
            <a:xfrm>
              <a:off x="3261850" y="5555136"/>
              <a:ext cx="1404948" cy="601602"/>
              <a:chOff x="3261850" y="5444507"/>
              <a:chExt cx="1404948" cy="601602"/>
            </a:xfrm>
          </p:grpSpPr>
          <p:sp>
            <p:nvSpPr>
              <p:cNvPr id="106" name="Flowchart: Magnetic Disk 105"/>
              <p:cNvSpPr/>
              <p:nvPr/>
            </p:nvSpPr>
            <p:spPr>
              <a:xfrm>
                <a:off x="3416834" y="5444507"/>
                <a:ext cx="659033" cy="395430"/>
              </a:xfrm>
              <a:prstGeom prst="flowChartMagneticDisk">
                <a:avLst/>
              </a:prstGeom>
              <a:solidFill>
                <a:schemeClr val="bg1"/>
              </a:solidFill>
              <a:ln>
                <a:solidFill>
                  <a:schemeClr val="bg1">
                    <a:lumMod val="85000"/>
                  </a:schemeClr>
                </a:solidFill>
              </a:ln>
              <a:effectLst/>
            </p:spPr>
            <p:style>
              <a:lnRef idx="1">
                <a:schemeClr val="accent3"/>
              </a:lnRef>
              <a:fillRef idx="2">
                <a:schemeClr val="accent3"/>
              </a:fillRef>
              <a:effectRef idx="1">
                <a:schemeClr val="accent3"/>
              </a:effectRef>
              <a:fontRef idx="minor">
                <a:schemeClr val="dk1"/>
              </a:fontRef>
            </p:style>
            <p:txBody>
              <a:bodyPr lIns="57127" tIns="28562" rIns="57127" bIns="28562" rtlCol="0" anchor="ctr"/>
              <a:lstStyle/>
              <a:p>
                <a:pPr algn="ctr"/>
                <a:endParaRPr lang="en-US" sz="1350" dirty="0">
                  <a:solidFill>
                    <a:prstClr val="black"/>
                  </a:solidFill>
                  <a:latin typeface="+mj-lt"/>
                </a:endParaRPr>
              </a:p>
            </p:txBody>
          </p:sp>
          <p:sp>
            <p:nvSpPr>
              <p:cNvPr id="107" name="TextBox 106"/>
              <p:cNvSpPr txBox="1"/>
              <p:nvPr/>
            </p:nvSpPr>
            <p:spPr>
              <a:xfrm>
                <a:off x="3261850" y="5815279"/>
                <a:ext cx="1404948" cy="230830"/>
              </a:xfrm>
              <a:prstGeom prst="rect">
                <a:avLst/>
              </a:prstGeom>
              <a:noFill/>
            </p:spPr>
            <p:txBody>
              <a:bodyPr wrap="square" lIns="57127" tIns="28562" rIns="57127" bIns="28562" rtlCol="0">
                <a:spAutoFit/>
              </a:bodyPr>
              <a:lstStyle/>
              <a:p>
                <a:pPr algn="ctr"/>
                <a:r>
                  <a:rPr lang="en-US" sz="750" dirty="0">
                    <a:solidFill>
                      <a:schemeClr val="bg1"/>
                    </a:solidFill>
                    <a:latin typeface="+mj-lt"/>
                  </a:rPr>
                  <a:t>Resource usage data</a:t>
                </a:r>
              </a:p>
            </p:txBody>
          </p:sp>
        </p:grpSp>
        <p:cxnSp>
          <p:nvCxnSpPr>
            <p:cNvPr id="108" name="Elbow Connector 107"/>
            <p:cNvCxnSpPr>
              <a:endCxn id="106" idx="4"/>
            </p:cNvCxnSpPr>
            <p:nvPr/>
          </p:nvCxnSpPr>
          <p:spPr bwMode="auto">
            <a:xfrm rot="5400000">
              <a:off x="3467088" y="4883574"/>
              <a:ext cx="1478056" cy="260498"/>
            </a:xfrm>
            <a:prstGeom prst="bentConnector2">
              <a:avLst/>
            </a:prstGeom>
            <a:ln w="28575">
              <a:solidFill>
                <a:srgbClr val="FFFFFF"/>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Elbow Connector 110"/>
            <p:cNvCxnSpPr>
              <a:stCxn id="106" idx="2"/>
            </p:cNvCxnSpPr>
            <p:nvPr/>
          </p:nvCxnSpPr>
          <p:spPr bwMode="auto">
            <a:xfrm rot="10800000" flipV="1">
              <a:off x="2489836" y="5752850"/>
              <a:ext cx="926998" cy="1"/>
            </a:xfrm>
            <a:prstGeom prst="bentConnector3">
              <a:avLst>
                <a:gd name="adj1" fmla="val 50000"/>
              </a:avLst>
            </a:prstGeom>
            <a:ln w="28575">
              <a:solidFill>
                <a:srgbClr val="FFFFFF"/>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6" name="Elbow Connector 135"/>
            <p:cNvCxnSpPr>
              <a:stCxn id="81" idx="1"/>
              <a:endCxn id="49" idx="1"/>
            </p:cNvCxnSpPr>
            <p:nvPr/>
          </p:nvCxnSpPr>
          <p:spPr bwMode="auto">
            <a:xfrm rot="5400000" flipH="1" flipV="1">
              <a:off x="2493315" y="2472366"/>
              <a:ext cx="389515" cy="1356958"/>
            </a:xfrm>
            <a:prstGeom prst="bentConnector2">
              <a:avLst/>
            </a:prstGeom>
            <a:ln w="28575">
              <a:solidFill>
                <a:srgbClr val="FFFFFF"/>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21" name="Group 120"/>
            <p:cNvGrpSpPr/>
            <p:nvPr/>
          </p:nvGrpSpPr>
          <p:grpSpPr>
            <a:xfrm>
              <a:off x="221478" y="3148304"/>
              <a:ext cx="1321990" cy="1793456"/>
              <a:chOff x="221478" y="3052189"/>
              <a:chExt cx="1321990" cy="1793456"/>
            </a:xfrm>
          </p:grpSpPr>
          <p:sp>
            <p:nvSpPr>
              <p:cNvPr id="123" name="TextBox 122"/>
              <p:cNvSpPr txBox="1"/>
              <p:nvPr/>
            </p:nvSpPr>
            <p:spPr>
              <a:xfrm>
                <a:off x="221478" y="3052189"/>
                <a:ext cx="1283430" cy="246203"/>
              </a:xfrm>
              <a:prstGeom prst="rect">
                <a:avLst/>
              </a:prstGeom>
              <a:noFill/>
            </p:spPr>
            <p:txBody>
              <a:bodyPr wrap="square" lIns="68541" tIns="34270" rIns="68541" bIns="34270" rtlCol="0">
                <a:spAutoFit/>
              </a:bodyPr>
              <a:lstStyle/>
              <a:p>
                <a:pPr algn="ctr" defTabSz="979136"/>
                <a:r>
                  <a:rPr lang="en-US" sz="750" dirty="0">
                    <a:solidFill>
                      <a:schemeClr val="bg1"/>
                    </a:solidFill>
                    <a:latin typeface="+mj-lt"/>
                    <a:ea typeface="Segoe UI" pitchFamily="34" charset="0"/>
                    <a:cs typeface="Segoe UI" pitchFamily="34" charset="0"/>
                  </a:rPr>
                  <a:t>End user</a:t>
                </a:r>
              </a:p>
            </p:txBody>
          </p:sp>
          <p:cxnSp>
            <p:nvCxnSpPr>
              <p:cNvPr id="124" name="Straight Arrow Connector 123"/>
              <p:cNvCxnSpPr/>
              <p:nvPr/>
            </p:nvCxnSpPr>
            <p:spPr>
              <a:xfrm>
                <a:off x="865419" y="4091174"/>
                <a:ext cx="0" cy="754471"/>
              </a:xfrm>
              <a:prstGeom prst="straightConnector1">
                <a:avLst/>
              </a:prstGeom>
              <a:ln w="28575">
                <a:solidFill>
                  <a:srgbClr val="FFFFFF"/>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260038" y="4283612"/>
                <a:ext cx="1283430" cy="246203"/>
              </a:xfrm>
              <a:prstGeom prst="rect">
                <a:avLst/>
              </a:prstGeom>
              <a:noFill/>
            </p:spPr>
            <p:txBody>
              <a:bodyPr wrap="square" lIns="68541" tIns="34270" rIns="68541" bIns="34270" rtlCol="0">
                <a:spAutoFit/>
              </a:bodyPr>
              <a:lstStyle/>
              <a:p>
                <a:pPr algn="ctr" defTabSz="979136"/>
                <a:r>
                  <a:rPr lang="en-US" sz="750" dirty="0">
                    <a:solidFill>
                      <a:schemeClr val="bg1"/>
                    </a:solidFill>
                    <a:latin typeface="+mj-lt"/>
                    <a:ea typeface="Segoe UI" pitchFamily="34" charset="0"/>
                    <a:cs typeface="Segoe UI" pitchFamily="34" charset="0"/>
                  </a:rPr>
                  <a:t>HTTP/S      Request</a:t>
                </a:r>
              </a:p>
            </p:txBody>
          </p:sp>
        </p:grpSp>
      </p:grpSp>
      <p:cxnSp>
        <p:nvCxnSpPr>
          <p:cNvPr id="112" name="Elbow Connector 111"/>
          <p:cNvCxnSpPr>
            <a:endCxn id="70" idx="4"/>
          </p:cNvCxnSpPr>
          <p:nvPr/>
        </p:nvCxnSpPr>
        <p:spPr bwMode="auto">
          <a:xfrm rot="5400000">
            <a:off x="2894234" y="3269460"/>
            <a:ext cx="360769" cy="138062"/>
          </a:xfrm>
          <a:prstGeom prst="bentConnector2">
            <a:avLst/>
          </a:prstGeom>
          <a:ln w="28575">
            <a:solidFill>
              <a:srgbClr val="FFFFFF"/>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a:xfrm>
            <a:off x="6551825" y="2007301"/>
            <a:ext cx="1709708" cy="1505201"/>
          </a:xfrm>
          <a:prstGeom prst="rect">
            <a:avLst/>
          </a:prstGeom>
          <a:solidFill>
            <a:schemeClr val="accent1"/>
          </a:solidFill>
          <a:ln>
            <a:noFill/>
          </a:ln>
        </p:spPr>
        <p:txBody>
          <a:bodyPr rot="0" spcFirstLastPara="0" vertOverflow="overflow" horzOverflow="overflow" vert="horz" wrap="square" lIns="68570" tIns="34285" rIns="68570" bIns="34285" numCol="1" spcCol="0" rtlCol="0" fromWordArt="0" anchor="t" anchorCtr="0" forceAA="0" compatLnSpc="1">
            <a:prstTxWarp prst="textNoShape">
              <a:avLst/>
            </a:prstTxWarp>
            <a:noAutofit/>
          </a:bodyPr>
          <a:lstStyle/>
          <a:p>
            <a:endParaRPr lang="en-US" sz="2100" dirty="0">
              <a:solidFill>
                <a:schemeClr val="bg1"/>
              </a:solidFill>
              <a:latin typeface="+mj-lt"/>
            </a:endParaRPr>
          </a:p>
        </p:txBody>
      </p:sp>
      <p:sp>
        <p:nvSpPr>
          <p:cNvPr id="119" name="Rectangle 118"/>
          <p:cNvSpPr/>
          <p:nvPr/>
        </p:nvSpPr>
        <p:spPr>
          <a:xfrm>
            <a:off x="6499645" y="3722386"/>
            <a:ext cx="1860332" cy="1131079"/>
          </a:xfrm>
          <a:prstGeom prst="rect">
            <a:avLst/>
          </a:prstGeom>
        </p:spPr>
        <p:txBody>
          <a:bodyPr wrap="square">
            <a:spAutoFit/>
          </a:bodyPr>
          <a:lstStyle/>
          <a:p>
            <a:r>
              <a:rPr lang="en-US" sz="1350" dirty="0">
                <a:latin typeface="+mj-lt"/>
              </a:rPr>
              <a:t>Publisher services carry out various file operations against a web application's directory structure.</a:t>
            </a:r>
          </a:p>
        </p:txBody>
      </p:sp>
      <p:pic>
        <p:nvPicPr>
          <p:cNvPr id="129" name="Picture 25"/>
          <p:cNvPicPr>
            <a:picLocks noChangeAspect="1"/>
          </p:cNvPicPr>
          <p:nvPr/>
        </p:nvPicPr>
        <p:blipFill>
          <a:blip r:embed="rId6"/>
          <a:srcRect/>
          <a:stretch>
            <a:fillRect/>
          </a:stretch>
        </p:blipFill>
        <p:spPr bwMode="auto">
          <a:xfrm>
            <a:off x="599392" y="2311008"/>
            <a:ext cx="546096" cy="727884"/>
          </a:xfrm>
          <a:prstGeom prst="rect">
            <a:avLst/>
          </a:prstGeom>
          <a:noFill/>
          <a:ln w="9525">
            <a:noFill/>
            <a:miter lim="800000"/>
            <a:headEnd/>
            <a:tailEnd/>
          </a:ln>
        </p:spPr>
      </p:pic>
      <p:cxnSp>
        <p:nvCxnSpPr>
          <p:cNvPr id="130" name="Elbow Connector 129"/>
          <p:cNvCxnSpPr>
            <a:stCxn id="115" idx="1"/>
            <a:endCxn id="46" idx="3"/>
          </p:cNvCxnSpPr>
          <p:nvPr/>
        </p:nvCxnSpPr>
        <p:spPr bwMode="auto">
          <a:xfrm rot="10800000" flipV="1">
            <a:off x="5197417" y="2759900"/>
            <a:ext cx="1354408" cy="1645542"/>
          </a:xfrm>
          <a:prstGeom prst="bentConnector3">
            <a:avLst>
              <a:gd name="adj1" fmla="val 50000"/>
            </a:avLst>
          </a:prstGeom>
          <a:ln w="28575">
            <a:solidFill>
              <a:schemeClr val="bg1">
                <a:lumMod val="75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1" name="Elbow Connector 130"/>
          <p:cNvCxnSpPr>
            <a:endCxn id="60" idx="1"/>
          </p:cNvCxnSpPr>
          <p:nvPr/>
        </p:nvCxnSpPr>
        <p:spPr bwMode="auto">
          <a:xfrm>
            <a:off x="4402924" y="3048778"/>
            <a:ext cx="280277" cy="279158"/>
          </a:xfrm>
          <a:prstGeom prst="bentConnector3">
            <a:avLst>
              <a:gd name="adj1" fmla="val 50000"/>
            </a:avLst>
          </a:prstGeom>
          <a:ln w="28575">
            <a:solidFill>
              <a:srgbClr val="FFFFFF"/>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2" name="Rectangle 131"/>
          <p:cNvSpPr/>
          <p:nvPr/>
        </p:nvSpPr>
        <p:spPr bwMode="auto">
          <a:xfrm>
            <a:off x="6688337" y="2203650"/>
            <a:ext cx="1436681" cy="1182900"/>
          </a:xfrm>
          <a:prstGeom prst="rect">
            <a:avLst/>
          </a:prstGeom>
          <a:solidFill>
            <a:schemeClr val="accent1">
              <a:lumMod val="5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57127" tIns="28562" rIns="57127" bIns="28562" numCol="1" rtlCol="0" anchor="t" anchorCtr="0" compatLnSpc="1">
            <a:prstTxWarp prst="textNoShape">
              <a:avLst/>
            </a:prstTxWarp>
          </a:bodyPr>
          <a:lstStyle/>
          <a:p>
            <a:pPr algn="ctr" defTabSz="816185"/>
            <a:r>
              <a:rPr lang="en-US" sz="1050" b="1" dirty="0">
                <a:solidFill>
                  <a:schemeClr val="bg1"/>
                </a:solidFill>
                <a:latin typeface="+mj-lt"/>
                <a:cs typeface="Arial" pitchFamily="34" charset="0"/>
              </a:rPr>
              <a:t>Publishers</a:t>
            </a:r>
            <a:endParaRPr lang="en-US" sz="750" b="1" dirty="0">
              <a:solidFill>
                <a:schemeClr val="bg1"/>
              </a:solidFill>
              <a:latin typeface="+mj-lt"/>
              <a:cs typeface="Arial" pitchFamily="34" charset="0"/>
            </a:endParaRPr>
          </a:p>
        </p:txBody>
      </p:sp>
      <p:grpSp>
        <p:nvGrpSpPr>
          <p:cNvPr id="133" name="Group 132"/>
          <p:cNvGrpSpPr/>
          <p:nvPr/>
        </p:nvGrpSpPr>
        <p:grpSpPr>
          <a:xfrm>
            <a:off x="6754344" y="2649362"/>
            <a:ext cx="628698" cy="618006"/>
            <a:chOff x="8124424" y="4557648"/>
            <a:chExt cx="838383" cy="824125"/>
          </a:xfrm>
        </p:grpSpPr>
        <p:pic>
          <p:nvPicPr>
            <p:cNvPr id="134" name="Picture 2"/>
            <p:cNvPicPr>
              <a:picLocks noChangeAspect="1" noChangeArrowheads="1"/>
            </p:cNvPicPr>
            <p:nvPr/>
          </p:nvPicPr>
          <p:blipFill>
            <a:blip r:embed="rId7" cstate="print"/>
            <a:srcRect/>
            <a:stretch>
              <a:fillRect/>
            </a:stretch>
          </p:blipFill>
          <p:spPr bwMode="auto">
            <a:xfrm>
              <a:off x="8249582" y="4557648"/>
              <a:ext cx="444107" cy="611969"/>
            </a:xfrm>
            <a:prstGeom prst="rect">
              <a:avLst/>
            </a:prstGeom>
            <a:noFill/>
            <a:ln w="9525">
              <a:noFill/>
              <a:miter lim="800000"/>
              <a:headEnd/>
              <a:tailEnd/>
            </a:ln>
          </p:spPr>
        </p:pic>
        <p:sp>
          <p:nvSpPr>
            <p:cNvPr id="135" name="TextBox 134"/>
            <p:cNvSpPr txBox="1"/>
            <p:nvPr/>
          </p:nvSpPr>
          <p:spPr>
            <a:xfrm>
              <a:off x="8124424" y="5104735"/>
              <a:ext cx="838383" cy="277038"/>
            </a:xfrm>
            <a:prstGeom prst="rect">
              <a:avLst/>
            </a:prstGeom>
            <a:noFill/>
          </p:spPr>
          <p:txBody>
            <a:bodyPr wrap="none" rtlCol="0">
              <a:spAutoFit/>
            </a:bodyPr>
            <a:lstStyle/>
            <a:p>
              <a:r>
                <a:rPr lang="en-US" sz="750" dirty="0">
                  <a:solidFill>
                    <a:schemeClr val="bg1"/>
                  </a:solidFill>
                  <a:latin typeface="+mj-lt"/>
                </a:rPr>
                <a:t>FTP Service</a:t>
              </a:r>
            </a:p>
          </p:txBody>
        </p:sp>
      </p:grpSp>
      <p:grpSp>
        <p:nvGrpSpPr>
          <p:cNvPr id="137" name="Group 136"/>
          <p:cNvGrpSpPr/>
          <p:nvPr/>
        </p:nvGrpSpPr>
        <p:grpSpPr>
          <a:xfrm>
            <a:off x="7489791" y="2605865"/>
            <a:ext cx="689612" cy="769215"/>
            <a:chOff x="8961671" y="4530011"/>
            <a:chExt cx="919613" cy="1025766"/>
          </a:xfrm>
        </p:grpSpPr>
        <p:pic>
          <p:nvPicPr>
            <p:cNvPr id="138" name="Picture 2"/>
            <p:cNvPicPr>
              <a:picLocks noChangeAspect="1" noChangeArrowheads="1"/>
            </p:cNvPicPr>
            <p:nvPr/>
          </p:nvPicPr>
          <p:blipFill>
            <a:blip r:embed="rId7" cstate="print"/>
            <a:srcRect/>
            <a:stretch>
              <a:fillRect/>
            </a:stretch>
          </p:blipFill>
          <p:spPr bwMode="auto">
            <a:xfrm>
              <a:off x="9199424" y="4530011"/>
              <a:ext cx="444107" cy="611969"/>
            </a:xfrm>
            <a:prstGeom prst="rect">
              <a:avLst/>
            </a:prstGeom>
            <a:noFill/>
            <a:ln w="9525">
              <a:noFill/>
              <a:miter lim="800000"/>
              <a:headEnd/>
              <a:tailEnd/>
            </a:ln>
          </p:spPr>
        </p:pic>
        <p:sp>
          <p:nvSpPr>
            <p:cNvPr id="139" name="TextBox 138"/>
            <p:cNvSpPr txBox="1"/>
            <p:nvPr/>
          </p:nvSpPr>
          <p:spPr>
            <a:xfrm>
              <a:off x="8961671" y="5124829"/>
              <a:ext cx="919613" cy="430948"/>
            </a:xfrm>
            <a:prstGeom prst="rect">
              <a:avLst/>
            </a:prstGeom>
            <a:noFill/>
          </p:spPr>
          <p:txBody>
            <a:bodyPr wrap="none" rtlCol="0">
              <a:spAutoFit/>
            </a:bodyPr>
            <a:lstStyle/>
            <a:p>
              <a:pPr algn="ctr"/>
              <a:r>
                <a:rPr lang="en-US" sz="750" dirty="0">
                  <a:solidFill>
                    <a:schemeClr val="bg1"/>
                  </a:solidFill>
                  <a:latin typeface="+mj-lt"/>
                </a:rPr>
                <a:t>Web Deploy </a:t>
              </a:r>
            </a:p>
            <a:p>
              <a:pPr algn="ctr"/>
              <a:r>
                <a:rPr lang="en-US" sz="750" dirty="0">
                  <a:solidFill>
                    <a:schemeClr val="bg1"/>
                  </a:solidFill>
                  <a:latin typeface="+mj-lt"/>
                </a:rPr>
                <a:t> Service</a:t>
              </a:r>
            </a:p>
          </p:txBody>
        </p:sp>
      </p:grpSp>
      <p:sp>
        <p:nvSpPr>
          <p:cNvPr id="3" name="Title 2"/>
          <p:cNvSpPr>
            <a:spLocks noGrp="1"/>
          </p:cNvSpPr>
          <p:nvPr>
            <p:ph type="title"/>
          </p:nvPr>
        </p:nvSpPr>
        <p:spPr/>
        <p:txBody>
          <a:bodyPr/>
          <a:lstStyle/>
          <a:p>
            <a:r>
              <a:rPr lang="en-US" dirty="0" smtClean="0"/>
              <a:t>Publishing in Azure Web Apps</a:t>
            </a:r>
            <a:endParaRPr lang="en-US" dirty="0"/>
          </a:p>
        </p:txBody>
      </p:sp>
    </p:spTree>
    <p:custDataLst>
      <p:tags r:id="rId1"/>
    </p:custDataLst>
    <p:extLst>
      <p:ext uri="{BB962C8B-B14F-4D97-AF65-F5344CB8AC3E}">
        <p14:creationId xmlns:p14="http://schemas.microsoft.com/office/powerpoint/2010/main" val="2286496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4800" y="590550"/>
            <a:ext cx="8395632" cy="2265236"/>
          </a:xfrm>
          <a:prstGeom prst="rect">
            <a:avLst/>
          </a:prstGeom>
          <a:noFill/>
        </p:spPr>
        <p:txBody>
          <a:bodyPr wrap="none" lIns="182880" tIns="146304" rIns="182880" bIns="146304" rtlCol="0">
            <a:spAutoFit/>
          </a:bodyPr>
          <a:lstStyle/>
          <a:p>
            <a:pPr marL="457200" indent="-457200">
              <a:lnSpc>
                <a:spcPct val="90000"/>
              </a:lnSpc>
              <a:spcAft>
                <a:spcPts val="600"/>
              </a:spcAft>
              <a:buFont typeface="+mj-lt"/>
              <a:buAutoNum type="arabicPeriod"/>
            </a:pPr>
            <a:r>
              <a:rPr lang="en-US" sz="2400" dirty="0" smtClean="0">
                <a:gradFill>
                  <a:gsLst>
                    <a:gs pos="2917">
                      <a:schemeClr val="tx1"/>
                    </a:gs>
                    <a:gs pos="30000">
                      <a:schemeClr val="tx1"/>
                    </a:gs>
                  </a:gsLst>
                  <a:lin ang="5400000" scaled="0"/>
                </a:gradFill>
              </a:rPr>
              <a:t>Go to </a:t>
            </a:r>
            <a:r>
              <a:rPr lang="en-US" sz="2400" dirty="0" smtClean="0">
                <a:gradFill>
                  <a:gsLst>
                    <a:gs pos="2917">
                      <a:schemeClr val="tx1"/>
                    </a:gs>
                    <a:gs pos="30000">
                      <a:schemeClr val="tx1"/>
                    </a:gs>
                  </a:gsLst>
                  <a:lin ang="5400000" scaled="0"/>
                </a:gradFill>
                <a:hlinkClick r:id="rId3"/>
              </a:rPr>
              <a:t>http://www.dreamspark.com/student</a:t>
            </a:r>
            <a:endParaRPr lang="en-US" sz="2400" dirty="0" smtClean="0">
              <a:gradFill>
                <a:gsLst>
                  <a:gs pos="2917">
                    <a:schemeClr val="tx1"/>
                  </a:gs>
                  <a:gs pos="30000">
                    <a:schemeClr val="tx1"/>
                  </a:gs>
                </a:gsLst>
                <a:lin ang="5400000" scaled="0"/>
              </a:gradFill>
            </a:endParaRPr>
          </a:p>
          <a:p>
            <a:pPr marL="457200" indent="-457200">
              <a:lnSpc>
                <a:spcPct val="90000"/>
              </a:lnSpc>
              <a:spcAft>
                <a:spcPts val="600"/>
              </a:spcAft>
              <a:buFont typeface="+mj-lt"/>
              <a:buAutoNum type="arabicPeriod"/>
            </a:pPr>
            <a:r>
              <a:rPr lang="en-US" sz="2400" dirty="0" smtClean="0">
                <a:gradFill>
                  <a:gsLst>
                    <a:gs pos="2917">
                      <a:schemeClr val="tx1"/>
                    </a:gs>
                    <a:gs pos="30000">
                      <a:schemeClr val="tx1"/>
                    </a:gs>
                  </a:gsLst>
                  <a:lin ang="5400000" scaled="0"/>
                </a:gradFill>
              </a:rPr>
              <a:t>Click Create an Account</a:t>
            </a:r>
          </a:p>
          <a:p>
            <a:pPr marL="457200" indent="-457200">
              <a:lnSpc>
                <a:spcPct val="90000"/>
              </a:lnSpc>
              <a:spcAft>
                <a:spcPts val="600"/>
              </a:spcAft>
              <a:buFont typeface="+mj-lt"/>
              <a:buAutoNum type="arabicPeriod"/>
            </a:pPr>
            <a:r>
              <a:rPr lang="en-US" sz="2400" dirty="0" smtClean="0">
                <a:gradFill>
                  <a:gsLst>
                    <a:gs pos="2917">
                      <a:schemeClr val="tx1"/>
                    </a:gs>
                    <a:gs pos="30000">
                      <a:schemeClr val="tx1"/>
                    </a:gs>
                  </a:gsLst>
                  <a:lin ang="5400000" scaled="0"/>
                </a:gradFill>
              </a:rPr>
              <a:t>Fill in Account information and click “continue to Verify”</a:t>
            </a:r>
          </a:p>
          <a:p>
            <a:pPr marL="457200" indent="-457200">
              <a:lnSpc>
                <a:spcPct val="90000"/>
              </a:lnSpc>
              <a:spcAft>
                <a:spcPts val="600"/>
              </a:spcAft>
              <a:buFont typeface="+mj-lt"/>
              <a:buAutoNum type="arabicPeriod"/>
            </a:pPr>
            <a:r>
              <a:rPr lang="en-US" sz="2400" dirty="0" smtClean="0">
                <a:gradFill>
                  <a:gsLst>
                    <a:gs pos="2917">
                      <a:schemeClr val="tx1"/>
                    </a:gs>
                    <a:gs pos="30000">
                      <a:schemeClr val="tx1"/>
                    </a:gs>
                  </a:gsLst>
                  <a:lin ang="5400000" scaled="0"/>
                </a:gradFill>
              </a:rPr>
              <a:t>Select “I have a Verification code”</a:t>
            </a:r>
          </a:p>
          <a:p>
            <a:pPr marL="457200" indent="-457200">
              <a:lnSpc>
                <a:spcPct val="90000"/>
              </a:lnSpc>
              <a:spcAft>
                <a:spcPts val="600"/>
              </a:spcAft>
              <a:buFont typeface="+mj-lt"/>
              <a:buAutoNum type="arabicPeriod"/>
            </a:pPr>
            <a:r>
              <a:rPr lang="en-US" sz="2400" dirty="0" smtClean="0">
                <a:gradFill>
                  <a:gsLst>
                    <a:gs pos="2917">
                      <a:schemeClr val="tx1"/>
                    </a:gs>
                    <a:gs pos="30000">
                      <a:schemeClr val="tx1"/>
                    </a:gs>
                  </a:gsLst>
                  <a:lin ang="5400000" scaled="0"/>
                </a:gradFill>
              </a:rPr>
              <a:t>Enter the code on the </a:t>
            </a:r>
            <a:r>
              <a:rPr lang="en-US" sz="2400" dirty="0" smtClean="0">
                <a:gradFill>
                  <a:gsLst>
                    <a:gs pos="2917">
                      <a:schemeClr val="tx1"/>
                    </a:gs>
                    <a:gs pos="30000">
                      <a:schemeClr val="tx1"/>
                    </a:gs>
                  </a:gsLst>
                  <a:lin ang="5400000" scaled="0"/>
                </a:gradFill>
              </a:rPr>
              <a:t>slip</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690705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19088" y="-14288"/>
            <a:ext cx="9782175" cy="5172075"/>
          </a:xfrm>
          <a:prstGeom prst="rect">
            <a:avLst/>
          </a:prstGeom>
        </p:spPr>
      </p:pic>
    </p:spTree>
    <p:extLst>
      <p:ext uri="{BB962C8B-B14F-4D97-AF65-F5344CB8AC3E}">
        <p14:creationId xmlns:p14="http://schemas.microsoft.com/office/powerpoint/2010/main" val="7349141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09600" y="133350"/>
            <a:ext cx="7872413" cy="2146367"/>
          </a:xfrm>
          <a:prstGeom prst="rect">
            <a:avLst/>
          </a:prstGeom>
        </p:spPr>
      </p:pic>
      <p:pic>
        <p:nvPicPr>
          <p:cNvPr id="4" name="Picture 3"/>
          <p:cNvPicPr>
            <a:picLocks noChangeAspect="1"/>
          </p:cNvPicPr>
          <p:nvPr/>
        </p:nvPicPr>
        <p:blipFill>
          <a:blip r:embed="rId4"/>
          <a:stretch>
            <a:fillRect/>
          </a:stretch>
        </p:blipFill>
        <p:spPr>
          <a:xfrm>
            <a:off x="1373014" y="1962150"/>
            <a:ext cx="6345583" cy="2971800"/>
          </a:xfrm>
          <a:prstGeom prst="rect">
            <a:avLst/>
          </a:prstGeom>
        </p:spPr>
      </p:pic>
    </p:spTree>
    <p:extLst>
      <p:ext uri="{BB962C8B-B14F-4D97-AF65-F5344CB8AC3E}">
        <p14:creationId xmlns:p14="http://schemas.microsoft.com/office/powerpoint/2010/main" val="11145068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81000" y="133350"/>
            <a:ext cx="8397550" cy="1143000"/>
          </a:xfrm>
          <a:prstGeom prst="rect">
            <a:avLst/>
          </a:prstGeom>
        </p:spPr>
      </p:pic>
      <p:pic>
        <p:nvPicPr>
          <p:cNvPr id="2" name="Picture 1"/>
          <p:cNvPicPr>
            <a:picLocks noChangeAspect="1"/>
          </p:cNvPicPr>
          <p:nvPr/>
        </p:nvPicPr>
        <p:blipFill>
          <a:blip r:embed="rId4"/>
          <a:stretch>
            <a:fillRect/>
          </a:stretch>
        </p:blipFill>
        <p:spPr>
          <a:xfrm>
            <a:off x="228600" y="971550"/>
            <a:ext cx="8486775" cy="3940843"/>
          </a:xfrm>
          <a:prstGeom prst="rect">
            <a:avLst/>
          </a:prstGeom>
        </p:spPr>
      </p:pic>
    </p:spTree>
    <p:extLst>
      <p:ext uri="{BB962C8B-B14F-4D97-AF65-F5344CB8AC3E}">
        <p14:creationId xmlns:p14="http://schemas.microsoft.com/office/powerpoint/2010/main" val="20322839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81000" y="819150"/>
            <a:ext cx="8575610" cy="3124200"/>
          </a:xfrm>
          <a:prstGeom prst="rect">
            <a:avLst/>
          </a:prstGeom>
        </p:spPr>
      </p:pic>
    </p:spTree>
    <p:extLst>
      <p:ext uri="{BB962C8B-B14F-4D97-AF65-F5344CB8AC3E}">
        <p14:creationId xmlns:p14="http://schemas.microsoft.com/office/powerpoint/2010/main" val="7871941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28600" y="133350"/>
            <a:ext cx="8683395" cy="4772025"/>
          </a:xfrm>
          <a:prstGeom prst="rect">
            <a:avLst/>
          </a:prstGeom>
        </p:spPr>
      </p:pic>
    </p:spTree>
    <p:extLst>
      <p:ext uri="{BB962C8B-B14F-4D97-AF65-F5344CB8AC3E}">
        <p14:creationId xmlns:p14="http://schemas.microsoft.com/office/powerpoint/2010/main" val="35759989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81000" y="285750"/>
            <a:ext cx="8305800" cy="986314"/>
          </a:xfrm>
          <a:prstGeom prst="rect">
            <a:avLst/>
          </a:prstGeom>
        </p:spPr>
      </p:pic>
      <p:pic>
        <p:nvPicPr>
          <p:cNvPr id="4" name="Picture 3"/>
          <p:cNvPicPr>
            <a:picLocks noChangeAspect="1"/>
          </p:cNvPicPr>
          <p:nvPr/>
        </p:nvPicPr>
        <p:blipFill>
          <a:blip r:embed="rId4"/>
          <a:stretch>
            <a:fillRect/>
          </a:stretch>
        </p:blipFill>
        <p:spPr>
          <a:xfrm>
            <a:off x="990600" y="1200150"/>
            <a:ext cx="6667822" cy="3629025"/>
          </a:xfrm>
          <a:prstGeom prst="rect">
            <a:avLst/>
          </a:prstGeom>
        </p:spPr>
      </p:pic>
    </p:spTree>
    <p:extLst>
      <p:ext uri="{BB962C8B-B14F-4D97-AF65-F5344CB8AC3E}">
        <p14:creationId xmlns:p14="http://schemas.microsoft.com/office/powerpoint/2010/main" val="31165614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43000" y="209550"/>
            <a:ext cx="6934200" cy="4692842"/>
          </a:xfrm>
          <a:prstGeom prst="rect">
            <a:avLst/>
          </a:prstGeom>
        </p:spPr>
      </p:pic>
    </p:spTree>
    <p:extLst>
      <p:ext uri="{BB962C8B-B14F-4D97-AF65-F5344CB8AC3E}">
        <p14:creationId xmlns:p14="http://schemas.microsoft.com/office/powerpoint/2010/main" val="2891684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4572000" y="0"/>
            <a:ext cx="4572001" cy="5143500"/>
          </a:xfrm>
          <a:prstGeom prst="rect">
            <a:avLst/>
          </a:prstGeom>
          <a:solidFill>
            <a:srgbClr val="68168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6" name="Group 65"/>
          <p:cNvGrpSpPr/>
          <p:nvPr/>
        </p:nvGrpSpPr>
        <p:grpSpPr>
          <a:xfrm>
            <a:off x="2714647" y="1845180"/>
            <a:ext cx="1376384" cy="1376384"/>
            <a:chOff x="3619529" y="2460239"/>
            <a:chExt cx="1835179" cy="1835179"/>
          </a:xfrm>
        </p:grpSpPr>
        <p:sp>
          <p:nvSpPr>
            <p:cNvPr id="12" name="Rectangle 11"/>
            <p:cNvSpPr>
              <a:spLocks noChangeAspect="1"/>
            </p:cNvSpPr>
            <p:nvPr/>
          </p:nvSpPr>
          <p:spPr bwMode="auto">
            <a:xfrm>
              <a:off x="3619529" y="2460239"/>
              <a:ext cx="1835179" cy="1835179"/>
            </a:xfrm>
            <a:prstGeom prst="rect">
              <a:avLst/>
            </a:prstGeom>
            <a:solidFill>
              <a:srgbClr val="681684"/>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77" tIns="34289" rIns="68577" bIns="34289" numCol="1" rtlCol="0" anchor="b" anchorCtr="0" compatLnSpc="1">
              <a:prstTxWarp prst="textNoShape">
                <a:avLst/>
              </a:prstTxWarp>
            </a:bodyPr>
            <a:lstStyle/>
            <a:p>
              <a:pP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11" name="Picture 14"/>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3885482" y="2779413"/>
              <a:ext cx="1303275" cy="1196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 name="Freeform 20"/>
          <p:cNvSpPr>
            <a:spLocks noChangeAspect="1" noEditPoints="1"/>
          </p:cNvSpPr>
          <p:nvPr/>
        </p:nvSpPr>
        <p:spPr bwMode="auto">
          <a:xfrm>
            <a:off x="9573772" y="1855936"/>
            <a:ext cx="480041" cy="310382"/>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69945" tIns="34973" rIns="69945" bIns="34973" numCol="1" anchor="t" anchorCtr="0" compatLnSpc="1">
            <a:prstTxWarp prst="textNoShape">
              <a:avLst/>
            </a:prstTxWarp>
          </a:bodyPr>
          <a:lstStyle/>
          <a:p>
            <a:pPr defTabSz="699464">
              <a:defRPr/>
            </a:pPr>
            <a:endParaRPr lang="en-US" sz="1071" kern="0" dirty="0">
              <a:solidFill>
                <a:srgbClr val="FFFFFF"/>
              </a:solidFill>
            </a:endParaRPr>
          </a:p>
        </p:txBody>
      </p:sp>
      <p:pic>
        <p:nvPicPr>
          <p:cNvPr id="16" name="Picture 15" descr="C:\Users\jameyt\Pictures\Helveticons_Complete\Helveticons Complete\Helveticons Basic\Png\256x256\Laptop 256x256.png"/>
          <p:cNvPicPr>
            <a:picLocks noChangeAspect="1" noChangeArrowheads="1"/>
          </p:cNvPicPr>
          <p:nvPr/>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5516665" y="354247"/>
            <a:ext cx="916602" cy="91612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73771" y="1243490"/>
            <a:ext cx="480041" cy="480041"/>
          </a:xfrm>
          <a:prstGeom prst="rect">
            <a:avLst/>
          </a:prstGeom>
        </p:spPr>
      </p:pic>
      <p:grpSp>
        <p:nvGrpSpPr>
          <p:cNvPr id="73" name="Group 72"/>
          <p:cNvGrpSpPr/>
          <p:nvPr/>
        </p:nvGrpSpPr>
        <p:grpSpPr>
          <a:xfrm>
            <a:off x="5110936" y="1700192"/>
            <a:ext cx="628491" cy="633743"/>
            <a:chOff x="14527403" y="952813"/>
            <a:chExt cx="837988" cy="844990"/>
          </a:xfrm>
        </p:grpSpPr>
        <p:pic>
          <p:nvPicPr>
            <p:cNvPr id="18" name="Picture 17"/>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a:xfrm rot="18949818">
              <a:off x="14872114" y="1307691"/>
              <a:ext cx="349090" cy="490112"/>
            </a:xfrm>
            <a:prstGeom prst="rect">
              <a:avLst/>
            </a:prstGeom>
          </p:spPr>
        </p:pic>
        <p:sp>
          <p:nvSpPr>
            <p:cNvPr id="19" name="Freeform 61"/>
            <p:cNvSpPr>
              <a:spLocks/>
            </p:cNvSpPr>
            <p:nvPr/>
          </p:nvSpPr>
          <p:spPr bwMode="auto">
            <a:xfrm rot="5400000">
              <a:off x="14640382" y="839834"/>
              <a:ext cx="612030" cy="837988"/>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69945" tIns="34973" rIns="69945" bIns="34973" numCol="1" anchor="t" anchorCtr="0" compatLnSpc="1">
              <a:prstTxWarp prst="textNoShape">
                <a:avLst/>
              </a:prstTxWarp>
            </a:bodyPr>
            <a:lstStyle/>
            <a:p>
              <a:pPr defTabSz="699464">
                <a:defRPr/>
              </a:pPr>
              <a:endParaRPr lang="en-US" sz="1071" kern="0" dirty="0">
                <a:solidFill>
                  <a:srgbClr val="FFFFFF"/>
                </a:solidFill>
              </a:endParaRPr>
            </a:p>
          </p:txBody>
        </p:sp>
      </p:grpSp>
      <p:pic>
        <p:nvPicPr>
          <p:cNvPr id="17" name="Picture 16"/>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a:ext>
            </a:extLst>
          </a:blip>
          <a:stretch>
            <a:fillRect/>
          </a:stretch>
        </p:blipFill>
        <p:spPr>
          <a:xfrm>
            <a:off x="5248417" y="2735278"/>
            <a:ext cx="353529" cy="658292"/>
          </a:xfrm>
          <a:prstGeom prst="rect">
            <a:avLst/>
          </a:prstGeom>
        </p:spPr>
      </p:pic>
      <p:pic>
        <p:nvPicPr>
          <p:cNvPr id="22" name="Picture 2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81650" y="3701497"/>
            <a:ext cx="715221" cy="715221"/>
          </a:xfrm>
          <a:prstGeom prst="rect">
            <a:avLst/>
          </a:prstGeom>
        </p:spPr>
      </p:pic>
      <p:pic>
        <p:nvPicPr>
          <p:cNvPr id="9" name="Picture 3"/>
          <p:cNvPicPr>
            <a:picLocks noChangeAspect="1" noChangeArrowheads="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7043605" y="2152695"/>
            <a:ext cx="1138802" cy="738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0" name="Straight Connector 29"/>
          <p:cNvCxnSpPr/>
          <p:nvPr/>
        </p:nvCxnSpPr>
        <p:spPr>
          <a:xfrm>
            <a:off x="5974966" y="1360974"/>
            <a:ext cx="946451" cy="1172398"/>
          </a:xfrm>
          <a:prstGeom prst="line">
            <a:avLst/>
          </a:prstGeom>
          <a:ln w="31750">
            <a:solidFill>
              <a:schemeClr val="bg1"/>
            </a:solidFill>
            <a:prstDash val="sysDash"/>
            <a:headEnd type="oval"/>
            <a:tailEnd type="oval"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5945926" y="1994875"/>
            <a:ext cx="975491" cy="538497"/>
          </a:xfrm>
          <a:prstGeom prst="line">
            <a:avLst/>
          </a:prstGeom>
          <a:ln w="31750">
            <a:solidFill>
              <a:schemeClr val="bg1"/>
            </a:solidFill>
            <a:prstDash val="sysDash"/>
            <a:headEnd type="oval"/>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5932039" y="2533372"/>
            <a:ext cx="989378" cy="539820"/>
          </a:xfrm>
          <a:prstGeom prst="line">
            <a:avLst/>
          </a:prstGeom>
          <a:ln w="31750">
            <a:solidFill>
              <a:schemeClr val="bg1"/>
            </a:solidFill>
            <a:prstDash val="sysDash"/>
            <a:headEnd type="oval"/>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5974966" y="2533372"/>
            <a:ext cx="946451" cy="1156564"/>
          </a:xfrm>
          <a:prstGeom prst="line">
            <a:avLst/>
          </a:prstGeom>
          <a:ln w="31750">
            <a:solidFill>
              <a:schemeClr val="bg1"/>
            </a:solidFill>
            <a:prstDash val="sysDash"/>
            <a:headEnd type="oval"/>
            <a:tailEnd type="non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6273384" y="3874654"/>
            <a:ext cx="2865766" cy="678647"/>
          </a:xfrm>
          <a:prstGeom prst="rect">
            <a:avLst/>
          </a:prstGeom>
          <a:noFill/>
        </p:spPr>
        <p:txBody>
          <a:bodyPr wrap="square" lIns="68580" tIns="109728" rIns="68580" bIns="109728" rtlCol="0">
            <a:spAutoFit/>
          </a:bodyPr>
          <a:lstStyle/>
          <a:p>
            <a:pPr>
              <a:lnSpc>
                <a:spcPct val="90000"/>
              </a:lnSpc>
              <a:spcAft>
                <a:spcPts val="450"/>
              </a:spcAft>
            </a:pPr>
            <a:r>
              <a:rPr lang="en-US" sz="3300" dirty="0">
                <a:solidFill>
                  <a:srgbClr val="FFFFFF"/>
                </a:solidFill>
                <a:latin typeface="Segoe UI Light"/>
              </a:rPr>
              <a:t>device/services</a:t>
            </a:r>
          </a:p>
        </p:txBody>
      </p:sp>
      <p:sp>
        <p:nvSpPr>
          <p:cNvPr id="57" name="TextBox 56"/>
          <p:cNvSpPr txBox="1"/>
          <p:nvPr/>
        </p:nvSpPr>
        <p:spPr>
          <a:xfrm>
            <a:off x="253376" y="617271"/>
            <a:ext cx="2552557" cy="678647"/>
          </a:xfrm>
          <a:prstGeom prst="rect">
            <a:avLst/>
          </a:prstGeom>
          <a:noFill/>
        </p:spPr>
        <p:txBody>
          <a:bodyPr wrap="square" lIns="137160" tIns="109728" rIns="137160" bIns="109728" rtlCol="0">
            <a:spAutoFit/>
          </a:bodyPr>
          <a:lstStyle/>
          <a:p>
            <a:pPr>
              <a:lnSpc>
                <a:spcPct val="90000"/>
              </a:lnSpc>
              <a:spcAft>
                <a:spcPts val="450"/>
              </a:spcAft>
            </a:pPr>
            <a:r>
              <a:rPr lang="en-US" sz="3300" dirty="0">
                <a:solidFill>
                  <a:srgbClr val="681684"/>
                </a:solidFill>
                <a:latin typeface="Segoe UI Light"/>
              </a:rPr>
              <a:t>client/server</a:t>
            </a:r>
          </a:p>
        </p:txBody>
      </p:sp>
      <p:cxnSp>
        <p:nvCxnSpPr>
          <p:cNvPr id="59" name="Straight Connector 58"/>
          <p:cNvCxnSpPr>
            <a:stCxn id="58" idx="3"/>
            <a:endCxn id="12" idx="1"/>
          </p:cNvCxnSpPr>
          <p:nvPr/>
        </p:nvCxnSpPr>
        <p:spPr>
          <a:xfrm>
            <a:off x="1719063" y="2533371"/>
            <a:ext cx="995584" cy="1"/>
          </a:xfrm>
          <a:prstGeom prst="line">
            <a:avLst/>
          </a:prstGeom>
          <a:ln w="31750">
            <a:solidFill>
              <a:srgbClr val="681684"/>
            </a:solidFill>
            <a:prstDash val="sysDash"/>
            <a:headEnd type="oval"/>
            <a:tailEnd type="oval" w="med" len="med"/>
          </a:ln>
        </p:spPr>
        <p:style>
          <a:lnRef idx="1">
            <a:schemeClr val="accent1"/>
          </a:lnRef>
          <a:fillRef idx="0">
            <a:schemeClr val="accent1"/>
          </a:fillRef>
          <a:effectRef idx="0">
            <a:schemeClr val="accent1"/>
          </a:effectRef>
          <a:fontRef idx="minor">
            <a:schemeClr val="tx1"/>
          </a:fontRef>
        </p:style>
      </p:cxnSp>
      <p:pic>
        <p:nvPicPr>
          <p:cNvPr id="7" name="Picture 16"/>
          <p:cNvPicPr>
            <a:picLocks noChangeAspect="1" noChangeArrowheads="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9578123" y="253954"/>
            <a:ext cx="1024654" cy="857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 name="Picture 6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550747" y="2857943"/>
            <a:ext cx="648497" cy="648497"/>
          </a:xfrm>
          <a:prstGeom prst="rect">
            <a:avLst/>
          </a:prstGeom>
        </p:spPr>
      </p:pic>
      <p:pic>
        <p:nvPicPr>
          <p:cNvPr id="63" name="Picture 6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550747" y="2245498"/>
            <a:ext cx="660728" cy="660728"/>
          </a:xfrm>
          <a:prstGeom prst="rect">
            <a:avLst/>
          </a:prstGeom>
        </p:spPr>
      </p:pic>
      <p:grpSp>
        <p:nvGrpSpPr>
          <p:cNvPr id="65" name="Group 64"/>
          <p:cNvGrpSpPr/>
          <p:nvPr/>
        </p:nvGrpSpPr>
        <p:grpSpPr>
          <a:xfrm>
            <a:off x="342679" y="1845179"/>
            <a:ext cx="1376384" cy="1376384"/>
            <a:chOff x="456905" y="2460238"/>
            <a:chExt cx="1835179" cy="1835179"/>
          </a:xfrm>
        </p:grpSpPr>
        <p:sp>
          <p:nvSpPr>
            <p:cNvPr id="58" name="Rectangle 57"/>
            <p:cNvSpPr>
              <a:spLocks noChangeAspect="1"/>
            </p:cNvSpPr>
            <p:nvPr/>
          </p:nvSpPr>
          <p:spPr bwMode="auto">
            <a:xfrm>
              <a:off x="456905" y="2460238"/>
              <a:ext cx="1835179" cy="1835179"/>
            </a:xfrm>
            <a:prstGeom prst="rect">
              <a:avLst/>
            </a:prstGeom>
            <a:solidFill>
              <a:srgbClr val="681684"/>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77" tIns="34289" rIns="68577" bIns="34289" numCol="1" rtlCol="0" anchor="b" anchorCtr="0" compatLnSpc="1">
              <a:prstTxWarp prst="textNoShape">
                <a:avLst/>
              </a:prstTxWarp>
            </a:bodyPr>
            <a:lstStyle/>
            <a:p>
              <a:pP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64" name="Picture 10"/>
            <p:cNvPicPr>
              <a:picLocks noChangeAspect="1" noChangeArrowheads="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825616" y="2841625"/>
              <a:ext cx="1062314" cy="117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15223525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95400" y="133350"/>
            <a:ext cx="6644123" cy="4819650"/>
          </a:xfrm>
          <a:prstGeom prst="rect">
            <a:avLst/>
          </a:prstGeom>
        </p:spPr>
      </p:pic>
    </p:spTree>
    <p:extLst>
      <p:ext uri="{BB962C8B-B14F-4D97-AF65-F5344CB8AC3E}">
        <p14:creationId xmlns:p14="http://schemas.microsoft.com/office/powerpoint/2010/main" val="25384657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81000" y="590550"/>
            <a:ext cx="8428399" cy="2895600"/>
          </a:xfrm>
          <a:prstGeom prst="rect">
            <a:avLst/>
          </a:prstGeom>
        </p:spPr>
      </p:pic>
      <p:pic>
        <p:nvPicPr>
          <p:cNvPr id="5" name="Picture 4"/>
          <p:cNvPicPr>
            <a:picLocks noChangeAspect="1"/>
          </p:cNvPicPr>
          <p:nvPr/>
        </p:nvPicPr>
        <p:blipFill>
          <a:blip r:embed="rId4"/>
          <a:stretch>
            <a:fillRect/>
          </a:stretch>
        </p:blipFill>
        <p:spPr>
          <a:xfrm>
            <a:off x="381000" y="3790950"/>
            <a:ext cx="8106878" cy="685800"/>
          </a:xfrm>
          <a:prstGeom prst="rect">
            <a:avLst/>
          </a:prstGeom>
        </p:spPr>
      </p:pic>
    </p:spTree>
    <p:extLst>
      <p:ext uri="{BB962C8B-B14F-4D97-AF65-F5344CB8AC3E}">
        <p14:creationId xmlns:p14="http://schemas.microsoft.com/office/powerpoint/2010/main" val="9375778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33400" y="209550"/>
            <a:ext cx="8153400" cy="4763699"/>
          </a:xfrm>
          <a:prstGeom prst="rect">
            <a:avLst/>
          </a:prstGeom>
        </p:spPr>
      </p:pic>
    </p:spTree>
    <p:extLst>
      <p:ext uri="{BB962C8B-B14F-4D97-AF65-F5344CB8AC3E}">
        <p14:creationId xmlns:p14="http://schemas.microsoft.com/office/powerpoint/2010/main" val="6164448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39" y="2416155"/>
            <a:ext cx="4218569" cy="2156446"/>
          </a:xfrm>
          <a:prstGeom prst="rect">
            <a:avLst/>
          </a:prstGeom>
        </p:spPr>
      </p:pic>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574287" y="1340"/>
            <a:ext cx="4567334" cy="5142161"/>
          </a:xfrm>
          <a:prstGeom prst="rect">
            <a:avLst/>
          </a:prstGeom>
        </p:spPr>
      </p:pic>
      <p:sp>
        <p:nvSpPr>
          <p:cNvPr id="14" name="Rectangle 13"/>
          <p:cNvSpPr/>
          <p:nvPr/>
        </p:nvSpPr>
        <p:spPr bwMode="auto">
          <a:xfrm>
            <a:off x="1" y="-3779"/>
            <a:ext cx="4574286" cy="1556534"/>
          </a:xfrm>
          <a:prstGeom prst="rect">
            <a:avLst/>
          </a:prstGeom>
          <a:solidFill>
            <a:srgbClr val="681684">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7045" tIns="80648" rIns="134408" bIns="67203" numCol="1" spcCol="0" rtlCol="0" fromWordArt="0" anchor="ctr" anchorCtr="0" forceAA="0" compatLnSpc="1">
            <a:prstTxWarp prst="textNoShape">
              <a:avLst/>
            </a:prstTxWarp>
            <a:noAutofit/>
          </a:bodyPr>
          <a:lstStyle/>
          <a:p>
            <a:pPr marL="0" lvl="1" algn="ctr" defTabSz="685326">
              <a:lnSpc>
                <a:spcPct val="80000"/>
              </a:lnSpc>
            </a:pPr>
            <a:r>
              <a:rPr lang="en-US" sz="2800" kern="0" spc="-75" dirty="0">
                <a:ln w="3175">
                  <a:noFill/>
                </a:ln>
                <a:solidFill>
                  <a:prstClr val="white"/>
                </a:solidFill>
                <a:latin typeface="Segoe UI Light"/>
                <a:cs typeface="Segoe UI" pitchFamily="34" charset="0"/>
              </a:rPr>
              <a:t>Great device experiences …</a:t>
            </a:r>
          </a:p>
        </p:txBody>
      </p:sp>
      <p:sp>
        <p:nvSpPr>
          <p:cNvPr id="16" name="Rectangle 15"/>
          <p:cNvSpPr/>
          <p:nvPr/>
        </p:nvSpPr>
        <p:spPr bwMode="auto">
          <a:xfrm>
            <a:off x="4570810" y="3586966"/>
            <a:ext cx="4574286" cy="1556534"/>
          </a:xfrm>
          <a:prstGeom prst="rect">
            <a:avLst/>
          </a:prstGeom>
          <a:solidFill>
            <a:srgbClr val="681684">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7045" tIns="80648" rIns="134408" bIns="67203" numCol="1" spcCol="0" rtlCol="0" fromWordArt="0" anchor="ctr" anchorCtr="0" forceAA="0" compatLnSpc="1">
            <a:prstTxWarp prst="textNoShape">
              <a:avLst/>
            </a:prstTxWarp>
            <a:noAutofit/>
          </a:bodyPr>
          <a:lstStyle/>
          <a:p>
            <a:pPr marL="0" lvl="1" algn="ctr" defTabSz="685326">
              <a:lnSpc>
                <a:spcPct val="80000"/>
              </a:lnSpc>
            </a:pPr>
            <a:r>
              <a:rPr lang="en-US" sz="2800" kern="0" spc="-75" dirty="0">
                <a:ln w="3175">
                  <a:noFill/>
                </a:ln>
                <a:solidFill>
                  <a:prstClr val="white"/>
                </a:solidFill>
                <a:latin typeface="Segoe UI Light"/>
                <a:cs typeface="Segoe UI" pitchFamily="34" charset="0"/>
              </a:rPr>
              <a:t>… powered by services </a:t>
            </a:r>
          </a:p>
          <a:p>
            <a:pPr marL="0" lvl="1" algn="ctr" defTabSz="685326">
              <a:lnSpc>
                <a:spcPct val="80000"/>
              </a:lnSpc>
            </a:pPr>
            <a:r>
              <a:rPr lang="en-US" sz="2800" kern="0" spc="-75" dirty="0">
                <a:ln w="3175">
                  <a:noFill/>
                </a:ln>
                <a:solidFill>
                  <a:prstClr val="white"/>
                </a:solidFill>
                <a:latin typeface="Segoe UI Light"/>
                <a:cs typeface="Segoe UI" pitchFamily="34" charset="0"/>
              </a:rPr>
              <a:t>in the cloud</a:t>
            </a:r>
          </a:p>
        </p:txBody>
      </p:sp>
    </p:spTree>
    <p:extLst>
      <p:ext uri="{BB962C8B-B14F-4D97-AF65-F5344CB8AC3E}">
        <p14:creationId xmlns:p14="http://schemas.microsoft.com/office/powerpoint/2010/main" val="106485091"/>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382092" y="4562680"/>
            <a:ext cx="8379818"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2013 Microsoft 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3059691" y="2247747"/>
            <a:ext cx="3024619" cy="648008"/>
          </a:xfrm>
          <a:prstGeom prst="rect">
            <a:avLst/>
          </a:prstGeom>
        </p:spPr>
      </p:pic>
      <p:sp>
        <p:nvSpPr>
          <p:cNvPr id="2" name="TextBox 1"/>
          <p:cNvSpPr txBox="1"/>
          <p:nvPr/>
        </p:nvSpPr>
        <p:spPr>
          <a:xfrm>
            <a:off x="3040640" y="3105150"/>
            <a:ext cx="5341360" cy="1446550"/>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Alex Patin</a:t>
            </a:r>
          </a:p>
          <a:p>
            <a:pPr>
              <a:lnSpc>
                <a:spcPct val="90000"/>
              </a:lnSpc>
              <a:spcAft>
                <a:spcPts val="600"/>
              </a:spcAft>
            </a:pPr>
            <a:r>
              <a:rPr lang="en-US" sz="2400" dirty="0" smtClean="0">
                <a:gradFill>
                  <a:gsLst>
                    <a:gs pos="2917">
                      <a:schemeClr val="tx1"/>
                    </a:gs>
                    <a:gs pos="30000">
                      <a:schemeClr val="tx1"/>
                    </a:gs>
                  </a:gsLst>
                  <a:lin ang="5400000" scaled="0"/>
                </a:gradFill>
              </a:rPr>
              <a:t>theAlexPatin.com</a:t>
            </a:r>
          </a:p>
          <a:p>
            <a:pPr>
              <a:lnSpc>
                <a:spcPct val="90000"/>
              </a:lnSpc>
              <a:spcAft>
                <a:spcPts val="600"/>
              </a:spcAft>
            </a:pPr>
            <a:r>
              <a:rPr lang="en-US" sz="2400" dirty="0" smtClean="0">
                <a:gradFill>
                  <a:gsLst>
                    <a:gs pos="2917">
                      <a:schemeClr val="tx1"/>
                    </a:gs>
                    <a:gs pos="30000">
                      <a:schemeClr val="tx1"/>
                    </a:gs>
                  </a:gsLst>
                  <a:lin ang="5400000" scaled="0"/>
                </a:gradFill>
              </a:rPr>
              <a:t>Alexander.Patin@studentpartner.com</a:t>
            </a:r>
          </a:p>
        </p:txBody>
      </p:sp>
    </p:spTree>
    <p:extLst>
      <p:ext uri="{BB962C8B-B14F-4D97-AF65-F5344CB8AC3E}">
        <p14:creationId xmlns:p14="http://schemas.microsoft.com/office/powerpoint/2010/main" val="655709368"/>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92" t="-333" r="228" b="76"/>
          <a:stretch/>
        </p:blipFill>
        <p:spPr>
          <a:xfrm>
            <a:off x="346841" y="-15765"/>
            <a:ext cx="9128235" cy="5155324"/>
          </a:xfrm>
          <a:prstGeom prst="rect">
            <a:avLst/>
          </a:prstGeom>
        </p:spPr>
      </p:pic>
      <p:grpSp>
        <p:nvGrpSpPr>
          <p:cNvPr id="9" name="Group 8"/>
          <p:cNvGrpSpPr/>
          <p:nvPr/>
        </p:nvGrpSpPr>
        <p:grpSpPr>
          <a:xfrm>
            <a:off x="496798" y="930449"/>
            <a:ext cx="3413051" cy="3262896"/>
            <a:chOff x="662397" y="1240599"/>
            <a:chExt cx="4550735" cy="4350528"/>
          </a:xfrm>
          <a:solidFill>
            <a:schemeClr val="accent4">
              <a:lumMod val="60000"/>
              <a:lumOff val="40000"/>
            </a:schemeClr>
          </a:solidFill>
        </p:grpSpPr>
        <p:sp>
          <p:nvSpPr>
            <p:cNvPr id="3" name="Title 4"/>
            <p:cNvSpPr txBox="1">
              <a:spLocks/>
            </p:cNvSpPr>
            <p:nvPr/>
          </p:nvSpPr>
          <p:spPr>
            <a:xfrm>
              <a:off x="662397" y="1240599"/>
              <a:ext cx="4550735" cy="435052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grpFill/>
          </p:spPr>
          <p:txBody>
            <a:bodyPr/>
            <a:lstStyle>
              <a:lvl1pPr algn="l" defTabSz="686047" rtl="0" eaLnBrk="1" latinLnBrk="0" hangingPunct="1">
                <a:lnSpc>
                  <a:spcPct val="90000"/>
                </a:lnSpc>
                <a:spcBef>
                  <a:spcPct val="0"/>
                </a:spcBef>
                <a:buNone/>
                <a:defRPr lang="en-US" sz="3200" b="0" kern="1200" cap="none" spc="-75" baseline="0" dirty="0" smtClean="0">
                  <a:ln w="3175">
                    <a:noFill/>
                  </a:ln>
                  <a:solidFill>
                    <a:schemeClr val="bg1"/>
                  </a:solidFill>
                  <a:effectLst/>
                  <a:latin typeface="Segoe UI Light"/>
                  <a:ea typeface="+mn-ea"/>
                  <a:cs typeface="Segoe UI Light"/>
                </a:defRPr>
              </a:lvl1pPr>
            </a:lstStyle>
            <a:p>
              <a:r>
                <a:rPr lang="en-US">
                  <a:solidFill>
                    <a:schemeClr val="tx1"/>
                  </a:solidFill>
                </a:rPr>
                <a:t> </a:t>
              </a:r>
            </a:p>
          </p:txBody>
        </p:sp>
        <p:sp>
          <p:nvSpPr>
            <p:cNvPr id="4" name="TextBox 3"/>
            <p:cNvSpPr txBox="1"/>
            <p:nvPr/>
          </p:nvSpPr>
          <p:spPr>
            <a:xfrm>
              <a:off x="1064354" y="2513051"/>
              <a:ext cx="3746816" cy="1805623"/>
            </a:xfrm>
            <a:prstGeom prst="rect">
              <a:avLst/>
            </a:prstGeom>
            <a:grpFill/>
          </p:spPr>
          <p:txBody>
            <a:bodyPr wrap="square" lIns="0" tIns="0" rIns="0" bIns="0" rtlCol="0">
              <a:spAutoFit/>
            </a:bodyPr>
            <a:lstStyle/>
            <a:p>
              <a:r>
                <a:rPr lang="en-US" sz="4400" dirty="0">
                  <a:latin typeface="Segoe UI Light" pitchFamily="34" charset="0"/>
                </a:rPr>
                <a:t>Windows in the cloud</a:t>
              </a:r>
            </a:p>
          </p:txBody>
        </p:sp>
      </p:grpSp>
      <p:grpSp>
        <p:nvGrpSpPr>
          <p:cNvPr id="8" name="Group 7"/>
          <p:cNvGrpSpPr/>
          <p:nvPr/>
        </p:nvGrpSpPr>
        <p:grpSpPr>
          <a:xfrm>
            <a:off x="1" y="0"/>
            <a:ext cx="4390373" cy="5143500"/>
            <a:chOff x="1" y="0"/>
            <a:chExt cx="5853831" cy="6858000"/>
          </a:xfrm>
        </p:grpSpPr>
        <p:sp>
          <p:nvSpPr>
            <p:cNvPr id="5" name="Rectangle 4"/>
            <p:cNvSpPr/>
            <p:nvPr/>
          </p:nvSpPr>
          <p:spPr bwMode="auto">
            <a:xfrm>
              <a:off x="1" y="0"/>
              <a:ext cx="5853831" cy="6858000"/>
            </a:xfrm>
            <a:prstGeom prst="rect">
              <a:avLst/>
            </a:prstGeom>
            <a:solidFill>
              <a:srgbClr val="681684">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7045" tIns="67207" rIns="33602" bIns="107525" numCol="1" spcCol="0" rtlCol="0" fromWordArt="0" anchor="t" anchorCtr="0" forceAA="0" compatLnSpc="1">
              <a:prstTxWarp prst="textNoShape">
                <a:avLst/>
              </a:prstTxWarp>
              <a:noAutofit/>
            </a:bodyPr>
            <a:lstStyle/>
            <a:p>
              <a:pPr marL="0" lvl="2" defTabSz="873335" fontAlgn="base">
                <a:spcBef>
                  <a:spcPct val="0"/>
                </a:spcBef>
                <a:spcAft>
                  <a:spcPct val="0"/>
                </a:spcAft>
              </a:pPr>
              <a:endParaRPr lang="en-US" sz="1050" kern="0" spc="-75" dirty="0">
                <a:ln w="3175">
                  <a:noFill/>
                </a:ln>
                <a:gradFill>
                  <a:gsLst>
                    <a:gs pos="0">
                      <a:srgbClr val="FFFFFF"/>
                    </a:gs>
                    <a:gs pos="100000">
                      <a:srgbClr val="FFFFFF"/>
                    </a:gs>
                  </a:gsLst>
                  <a:lin ang="5400000" scaled="0"/>
                </a:gradFill>
                <a:cs typeface="Segoe UI" pitchFamily="34"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317" y="3662011"/>
              <a:ext cx="5418264" cy="1274885"/>
            </a:xfrm>
            <a:prstGeom prst="rect">
              <a:avLst/>
            </a:prstGeom>
          </p:spPr>
        </p:pic>
      </p:gr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982" y="1581151"/>
            <a:ext cx="3687418" cy="854958"/>
          </a:xfrm>
          <a:prstGeom prst="rect">
            <a:avLst/>
          </a:prstGeom>
        </p:spPr>
      </p:pic>
    </p:spTree>
    <p:extLst>
      <p:ext uri="{BB962C8B-B14F-4D97-AF65-F5344CB8AC3E}">
        <p14:creationId xmlns:p14="http://schemas.microsoft.com/office/powerpoint/2010/main" val="15967220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2" presetClass="entr" presetSubtype="8"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0-#ppt_w/2"/>
                                          </p:val>
                                        </p:tav>
                                        <p:tav tm="100000">
                                          <p:val>
                                            <p:strVal val="#ppt_x"/>
                                          </p:val>
                                        </p:tav>
                                      </p:tavLst>
                                    </p:anim>
                                    <p:anim calcmode="lin" valueType="num">
                                      <p:cBhvr additive="base">
                                        <p:cTn id="11"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a:spLocks noChangeAspect="1"/>
          </p:cNvSpPr>
          <p:nvPr/>
        </p:nvSpPr>
        <p:spPr bwMode="auto">
          <a:xfrm>
            <a:off x="4474958" y="2"/>
            <a:ext cx="1814886" cy="1649895"/>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81"/>
            <a:r>
              <a:rPr lang="en-US" sz="2800" spc="-75" dirty="0">
                <a:gradFill>
                  <a:gsLst>
                    <a:gs pos="0">
                      <a:srgbClr val="FFFFFF"/>
                    </a:gs>
                    <a:gs pos="100000">
                      <a:srgbClr val="FFFFFF"/>
                    </a:gs>
                  </a:gsLst>
                  <a:lin ang="5400000" scaled="0"/>
                </a:gradFill>
                <a:latin typeface="+mj-lt"/>
                <a:ea typeface="Segoe UI" pitchFamily="34" charset="0"/>
                <a:cs typeface="Segoe UI" pitchFamily="34" charset="0"/>
              </a:rPr>
              <a:t>public </a:t>
            </a:r>
          </a:p>
          <a:p>
            <a:pPr algn="ctr" defTabSz="685581"/>
            <a:r>
              <a:rPr lang="en-US" sz="2800" spc="-75" dirty="0">
                <a:gradFill>
                  <a:gsLst>
                    <a:gs pos="0">
                      <a:srgbClr val="FFFFFF"/>
                    </a:gs>
                    <a:gs pos="100000">
                      <a:srgbClr val="FFFFFF"/>
                    </a:gs>
                  </a:gsLst>
                  <a:lin ang="5400000" scaled="0"/>
                </a:gradFill>
                <a:latin typeface="+mj-lt"/>
                <a:ea typeface="Segoe UI" pitchFamily="34" charset="0"/>
                <a:cs typeface="Segoe UI" pitchFamily="34" charset="0"/>
              </a:rPr>
              <a:t>cloud</a:t>
            </a:r>
          </a:p>
        </p:txBody>
      </p:sp>
      <p:sp>
        <p:nvSpPr>
          <p:cNvPr id="13" name="Rectangle 12"/>
          <p:cNvSpPr>
            <a:spLocks noChangeAspect="1"/>
          </p:cNvSpPr>
          <p:nvPr/>
        </p:nvSpPr>
        <p:spPr bwMode="auto">
          <a:xfrm>
            <a:off x="4474958" y="3493605"/>
            <a:ext cx="1814886" cy="1649895"/>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81"/>
            <a:r>
              <a:rPr lang="en-US" sz="2800" spc="-75" dirty="0">
                <a:gradFill>
                  <a:gsLst>
                    <a:gs pos="0">
                      <a:srgbClr val="FFFFFF"/>
                    </a:gs>
                    <a:gs pos="100000">
                      <a:srgbClr val="FFFFFF"/>
                    </a:gs>
                  </a:gsLst>
                  <a:lin ang="5400000" scaled="0"/>
                </a:gradFill>
                <a:latin typeface="+mj-lt"/>
                <a:ea typeface="Segoe UI" pitchFamily="34" charset="0"/>
                <a:cs typeface="Segoe UI" pitchFamily="34" charset="0"/>
              </a:rPr>
              <a:t>private cloud</a:t>
            </a:r>
          </a:p>
        </p:txBody>
      </p:sp>
      <p:sp>
        <p:nvSpPr>
          <p:cNvPr id="14" name="Rectangle 13"/>
          <p:cNvSpPr>
            <a:spLocks noChangeAspect="1"/>
          </p:cNvSpPr>
          <p:nvPr/>
        </p:nvSpPr>
        <p:spPr bwMode="auto">
          <a:xfrm>
            <a:off x="4474958" y="1746781"/>
            <a:ext cx="1814886" cy="1649895"/>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81"/>
            <a:r>
              <a:rPr lang="en-US" sz="2800" spc="-75" dirty="0">
                <a:gradFill>
                  <a:gsLst>
                    <a:gs pos="0">
                      <a:srgbClr val="FFFFFF"/>
                    </a:gs>
                    <a:gs pos="100000">
                      <a:srgbClr val="FFFFFF"/>
                    </a:gs>
                  </a:gsLst>
                  <a:lin ang="5400000" scaled="0"/>
                </a:gradFill>
                <a:latin typeface="+mj-lt"/>
                <a:ea typeface="Segoe UI" pitchFamily="34" charset="0"/>
                <a:cs typeface="Segoe UI" pitchFamily="34" charset="0"/>
              </a:rPr>
              <a:t>hybrid cloud</a:t>
            </a:r>
          </a:p>
        </p:txBody>
      </p:sp>
      <p:grpSp>
        <p:nvGrpSpPr>
          <p:cNvPr id="19" name="Group 18"/>
          <p:cNvGrpSpPr/>
          <p:nvPr/>
        </p:nvGrpSpPr>
        <p:grpSpPr>
          <a:xfrm>
            <a:off x="1" y="0"/>
            <a:ext cx="4390373" cy="5143500"/>
            <a:chOff x="1" y="0"/>
            <a:chExt cx="5853831" cy="6858000"/>
          </a:xfrm>
        </p:grpSpPr>
        <p:sp>
          <p:nvSpPr>
            <p:cNvPr id="20" name="Rectangle 19"/>
            <p:cNvSpPr/>
            <p:nvPr/>
          </p:nvSpPr>
          <p:spPr bwMode="auto">
            <a:xfrm>
              <a:off x="1" y="0"/>
              <a:ext cx="5853831" cy="6858000"/>
            </a:xfrm>
            <a:prstGeom prst="rect">
              <a:avLst/>
            </a:prstGeom>
            <a:solidFill>
              <a:srgbClr val="681684">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7045" tIns="67207" rIns="33602" bIns="107525" numCol="1" spcCol="0" rtlCol="0" fromWordArt="0" anchor="t" anchorCtr="0" forceAA="0" compatLnSpc="1">
              <a:prstTxWarp prst="textNoShape">
                <a:avLst/>
              </a:prstTxWarp>
              <a:noAutofit/>
            </a:bodyPr>
            <a:lstStyle/>
            <a:p>
              <a:pPr marL="0" lvl="2" defTabSz="873335" fontAlgn="base">
                <a:spcBef>
                  <a:spcPct val="0"/>
                </a:spcBef>
                <a:spcAft>
                  <a:spcPct val="0"/>
                </a:spcAft>
              </a:pPr>
              <a:endParaRPr lang="en-US" sz="1050" kern="0" spc="-75" dirty="0">
                <a:ln w="3175">
                  <a:noFill/>
                </a:ln>
                <a:gradFill>
                  <a:gsLst>
                    <a:gs pos="0">
                      <a:srgbClr val="FFFFFF"/>
                    </a:gs>
                    <a:gs pos="100000">
                      <a:srgbClr val="FFFFFF"/>
                    </a:gs>
                  </a:gsLst>
                  <a:lin ang="5400000" scaled="0"/>
                </a:gradFill>
                <a:cs typeface="Segoe UI" pitchFamily="34" charset="0"/>
              </a:endParaRP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317" y="3662011"/>
              <a:ext cx="5418264" cy="1274885"/>
            </a:xfrm>
            <a:prstGeom prst="rect">
              <a:avLst/>
            </a:prstGeom>
          </p:spPr>
        </p:pic>
      </p:grpSp>
      <p:sp>
        <p:nvSpPr>
          <p:cNvPr id="23" name="Rectangle 22"/>
          <p:cNvSpPr/>
          <p:nvPr/>
        </p:nvSpPr>
        <p:spPr bwMode="auto">
          <a:xfrm>
            <a:off x="6374428" y="-22"/>
            <a:ext cx="2769573" cy="5143500"/>
          </a:xfrm>
          <a:prstGeom prst="rect">
            <a:avLst/>
          </a:prstGeom>
          <a:solidFill>
            <a:srgbClr val="681684">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7045" tIns="67207" rIns="33602" bIns="107525" numCol="1" spcCol="0" rtlCol="0" fromWordArt="0" anchor="t" anchorCtr="0" forceAA="0" compatLnSpc="1">
            <a:prstTxWarp prst="textNoShape">
              <a:avLst/>
            </a:prstTxWarp>
            <a:noAutofit/>
          </a:bodyPr>
          <a:lstStyle/>
          <a:p>
            <a:pPr marL="0" lvl="2" defTabSz="873335" fontAlgn="base">
              <a:spcBef>
                <a:spcPct val="0"/>
              </a:spcBef>
              <a:spcAft>
                <a:spcPct val="0"/>
              </a:spcAft>
            </a:pPr>
            <a:endParaRPr lang="en-US" sz="1050" kern="0" spc="-75" dirty="0">
              <a:ln w="3175">
                <a:noFill/>
              </a:ln>
              <a:gradFill>
                <a:gsLst>
                  <a:gs pos="0">
                    <a:srgbClr val="FFFFFF"/>
                  </a:gs>
                  <a:gs pos="100000">
                    <a:srgbClr val="FFFFFF"/>
                  </a:gs>
                </a:gsLst>
                <a:lin ang="5400000" scaled="0"/>
              </a:gradFill>
              <a:cs typeface="Segoe UI" pitchFamily="34" charset="0"/>
            </a:endParaRPr>
          </a:p>
        </p:txBody>
      </p:sp>
      <p:sp>
        <p:nvSpPr>
          <p:cNvPr id="2" name="TextBox 1"/>
          <p:cNvSpPr txBox="1"/>
          <p:nvPr/>
        </p:nvSpPr>
        <p:spPr>
          <a:xfrm>
            <a:off x="6470657" y="1085200"/>
            <a:ext cx="2577116" cy="3017236"/>
          </a:xfrm>
          <a:prstGeom prst="rect">
            <a:avLst/>
          </a:prstGeom>
          <a:noFill/>
        </p:spPr>
        <p:txBody>
          <a:bodyPr wrap="none" lIns="137160" tIns="109728" rIns="137160" bIns="109728" rtlCol="0">
            <a:spAutoFit/>
          </a:bodyPr>
          <a:lstStyle/>
          <a:p>
            <a:pPr algn="ctr" defTabSz="685557" fontAlgn="base">
              <a:spcBef>
                <a:spcPts val="1350"/>
              </a:spcBef>
              <a:spcAft>
                <a:spcPct val="0"/>
              </a:spcAft>
            </a:pPr>
            <a:r>
              <a:rPr lang="en-US" sz="2700" dirty="0">
                <a:latin typeface="+mj-lt"/>
              </a:rPr>
              <a:t>.NET</a:t>
            </a:r>
          </a:p>
          <a:p>
            <a:pPr algn="ctr" defTabSz="685557" fontAlgn="base">
              <a:spcBef>
                <a:spcPts val="1350"/>
              </a:spcBef>
              <a:spcAft>
                <a:spcPct val="0"/>
              </a:spcAft>
            </a:pPr>
            <a:r>
              <a:rPr lang="en-US" sz="2700" dirty="0">
                <a:latin typeface="+mj-lt"/>
              </a:rPr>
              <a:t>Hyper-V</a:t>
            </a:r>
          </a:p>
          <a:p>
            <a:pPr algn="ctr" defTabSz="685557" fontAlgn="base">
              <a:spcBef>
                <a:spcPts val="1350"/>
              </a:spcBef>
              <a:spcAft>
                <a:spcPct val="0"/>
              </a:spcAft>
            </a:pPr>
            <a:r>
              <a:rPr lang="en-US" sz="2700" dirty="0">
                <a:latin typeface="+mj-lt"/>
              </a:rPr>
              <a:t>Visual Studio</a:t>
            </a:r>
          </a:p>
          <a:p>
            <a:pPr algn="ctr" defTabSz="685557" fontAlgn="base">
              <a:spcBef>
                <a:spcPts val="1350"/>
              </a:spcBef>
              <a:spcAft>
                <a:spcPct val="0"/>
              </a:spcAft>
            </a:pPr>
            <a:r>
              <a:rPr lang="en-US" sz="2700" dirty="0">
                <a:latin typeface="+mj-lt"/>
              </a:rPr>
              <a:t>System Center</a:t>
            </a:r>
          </a:p>
          <a:p>
            <a:pPr algn="ctr" defTabSz="685557" fontAlgn="base">
              <a:spcBef>
                <a:spcPts val="1350"/>
              </a:spcBef>
              <a:spcAft>
                <a:spcPct val="0"/>
              </a:spcAft>
            </a:pPr>
            <a:r>
              <a:rPr lang="en-US" sz="2700" dirty="0">
                <a:latin typeface="+mj-lt"/>
              </a:rPr>
              <a:t>Active Directory</a:t>
            </a: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4982" y="1581151"/>
            <a:ext cx="3687418" cy="854958"/>
          </a:xfrm>
          <a:prstGeom prst="rect">
            <a:avLst/>
          </a:prstGeom>
        </p:spPr>
      </p:pic>
    </p:spTree>
    <p:extLst>
      <p:ext uri="{BB962C8B-B14F-4D97-AF65-F5344CB8AC3E}">
        <p14:creationId xmlns:p14="http://schemas.microsoft.com/office/powerpoint/2010/main" val="7803974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1+#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1+#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1+#ppt_w/2"/>
                                          </p:val>
                                        </p:tav>
                                        <p:tav tm="100000">
                                          <p:val>
                                            <p:strVal val="#ppt_x"/>
                                          </p:val>
                                        </p:tav>
                                      </p:tavLst>
                                    </p:anim>
                                    <p:anim calcmode="lin" valueType="num">
                                      <p:cBhvr additive="base">
                                        <p:cTn id="20" dur="500" fill="hold"/>
                                        <p:tgtEl>
                                          <p:spTgt spid="23"/>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1+#ppt_w/2"/>
                                          </p:val>
                                        </p:tav>
                                        <p:tav tm="100000">
                                          <p:val>
                                            <p:strVal val="#ppt_x"/>
                                          </p:val>
                                        </p:tav>
                                      </p:tavLst>
                                    </p:anim>
                                    <p:anim calcmode="lin" valueType="num">
                                      <p:cBhvr additive="base">
                                        <p:cTn id="24"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23" grpId="0" animBg="1"/>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01638" y="217488"/>
            <a:ext cx="8742362" cy="674687"/>
          </a:xfrm>
        </p:spPr>
        <p:txBody>
          <a:bodyPr>
            <a:normAutofit fontScale="90000"/>
          </a:bodyPr>
          <a:lstStyle/>
          <a:p>
            <a:r>
              <a:rPr lang="en-US" dirty="0" smtClean="0"/>
              <a:t>Industry Cloud Models</a:t>
            </a:r>
            <a:endParaRPr lang="en-US" dirty="0"/>
          </a:p>
        </p:txBody>
      </p:sp>
      <p:grpSp>
        <p:nvGrpSpPr>
          <p:cNvPr id="258" name="Group 257"/>
          <p:cNvGrpSpPr/>
          <p:nvPr/>
        </p:nvGrpSpPr>
        <p:grpSpPr>
          <a:xfrm>
            <a:off x="5810248" y="1257300"/>
            <a:ext cx="1962152" cy="1786685"/>
            <a:chOff x="455421" y="2368395"/>
            <a:chExt cx="3487360" cy="3176328"/>
          </a:xfrm>
        </p:grpSpPr>
        <p:grpSp>
          <p:nvGrpSpPr>
            <p:cNvPr id="259" name="Group 13"/>
            <p:cNvGrpSpPr/>
            <p:nvPr/>
          </p:nvGrpSpPr>
          <p:grpSpPr>
            <a:xfrm>
              <a:off x="619782" y="2368395"/>
              <a:ext cx="3322999" cy="2741851"/>
              <a:chOff x="759482" y="2040090"/>
              <a:chExt cx="2492898" cy="2741851"/>
            </a:xfrm>
          </p:grpSpPr>
          <p:pic>
            <p:nvPicPr>
              <p:cNvPr id="262" name="Picture 261"/>
              <p:cNvPicPr>
                <a:picLocks noChangeAspect="1"/>
              </p:cNvPicPr>
              <p:nvPr/>
            </p:nvPicPr>
            <p:blipFill>
              <a:blip r:embed="rId3" cstate="email">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537433" y="2040090"/>
                <a:ext cx="799504" cy="1465754"/>
              </a:xfrm>
              <a:prstGeom prst="rect">
                <a:avLst/>
              </a:prstGeom>
              <a:noFill/>
              <a:ln>
                <a:noFill/>
              </a:ln>
            </p:spPr>
          </p:pic>
          <p:sp>
            <p:nvSpPr>
              <p:cNvPr id="263" name="Rectangle 262"/>
              <p:cNvSpPr/>
              <p:nvPr/>
            </p:nvSpPr>
            <p:spPr>
              <a:xfrm>
                <a:off x="759482" y="4359262"/>
                <a:ext cx="2492898" cy="422679"/>
              </a:xfrm>
              <a:prstGeom prst="rect">
                <a:avLst/>
              </a:prstGeom>
            </p:spPr>
            <p:txBody>
              <a:bodyPr wrap="square">
                <a:spAutoFit/>
              </a:bodyPr>
              <a:lstStyle/>
              <a:p>
                <a:pPr algn="ctr" defTabSz="685652">
                  <a:lnSpc>
                    <a:spcPct val="90000"/>
                  </a:lnSpc>
                </a:pPr>
                <a:r>
                  <a:rPr lang="en-US" sz="1050" dirty="0">
                    <a:solidFill>
                      <a:srgbClr val="215968"/>
                    </a:solidFill>
                    <a:latin typeface="Segoe"/>
                    <a:cs typeface="Segoe"/>
                  </a:rPr>
                  <a:t>Software-as-a-Service</a:t>
                </a:r>
              </a:p>
            </p:txBody>
          </p:sp>
        </p:grpSp>
        <p:sp>
          <p:nvSpPr>
            <p:cNvPr id="260" name="TextBox 259"/>
            <p:cNvSpPr txBox="1"/>
            <p:nvPr/>
          </p:nvSpPr>
          <p:spPr>
            <a:xfrm>
              <a:off x="455421" y="4970236"/>
              <a:ext cx="3487356" cy="574487"/>
            </a:xfrm>
            <a:prstGeom prst="rect">
              <a:avLst/>
            </a:prstGeom>
            <a:noFill/>
            <a:ln>
              <a:noFill/>
            </a:ln>
            <a:effectLst>
              <a:reflection stA="50000" endPos="32000" dist="63500" dir="5400000" sy="-100000" algn="bl" rotWithShape="0"/>
            </a:effectLst>
          </p:spPr>
          <p:txBody>
            <a:bodyPr wrap="square" lIns="91424" tIns="45712" rIns="91424" bIns="45712" rtlCol="0">
              <a:spAutoFit/>
            </a:bodyPr>
            <a:lstStyle/>
            <a:p>
              <a:pPr algn="ctr"/>
              <a:r>
                <a:rPr lang="en-US" sz="1500" dirty="0">
                  <a:solidFill>
                    <a:srgbClr val="215968"/>
                  </a:solidFill>
                  <a:latin typeface="Segoe"/>
                  <a:cs typeface="Segoe"/>
                </a:rPr>
                <a:t>consume</a:t>
              </a:r>
            </a:p>
          </p:txBody>
        </p:sp>
        <p:sp>
          <p:nvSpPr>
            <p:cNvPr id="261" name="TextBox 260"/>
            <p:cNvSpPr txBox="1"/>
            <p:nvPr/>
          </p:nvSpPr>
          <p:spPr>
            <a:xfrm>
              <a:off x="1047236" y="3952866"/>
              <a:ext cx="2031877" cy="820709"/>
            </a:xfrm>
            <a:prstGeom prst="rect">
              <a:avLst/>
            </a:prstGeom>
            <a:noFill/>
          </p:spPr>
          <p:txBody>
            <a:bodyPr wrap="none" lIns="91424" tIns="45712" rIns="91424" bIns="45712" rtlCol="0">
              <a:spAutoFit/>
            </a:bodyPr>
            <a:lstStyle/>
            <a:p>
              <a:r>
                <a:rPr lang="en-US" sz="2400" dirty="0">
                  <a:solidFill>
                    <a:srgbClr val="215968"/>
                  </a:solidFill>
                  <a:latin typeface="Segoe" pitchFamily="34" charset="0"/>
                </a:rPr>
                <a:t>“SaaS”</a:t>
              </a:r>
            </a:p>
          </p:txBody>
        </p:sp>
      </p:grpSp>
      <p:grpSp>
        <p:nvGrpSpPr>
          <p:cNvPr id="264" name="Group 3"/>
          <p:cNvGrpSpPr/>
          <p:nvPr/>
        </p:nvGrpSpPr>
        <p:grpSpPr>
          <a:xfrm>
            <a:off x="3533240" y="1392219"/>
            <a:ext cx="2331199" cy="1644089"/>
            <a:chOff x="3982607" y="2621897"/>
            <a:chExt cx="4143275" cy="2922825"/>
          </a:xfrm>
        </p:grpSpPr>
        <p:grpSp>
          <p:nvGrpSpPr>
            <p:cNvPr id="265" name="Group 15"/>
            <p:cNvGrpSpPr/>
            <p:nvPr/>
          </p:nvGrpSpPr>
          <p:grpSpPr>
            <a:xfrm>
              <a:off x="3982607" y="2621897"/>
              <a:ext cx="4143275" cy="2488347"/>
              <a:chOff x="4542693" y="2145791"/>
              <a:chExt cx="3108267" cy="2488347"/>
            </a:xfrm>
          </p:grpSpPr>
          <p:pic>
            <p:nvPicPr>
              <p:cNvPr id="268" name="Picture 8"/>
              <p:cNvPicPr>
                <a:picLocks noChangeAspect="1"/>
              </p:cNvPicPr>
              <p:nvPr/>
            </p:nvPicPr>
            <p:blipFill>
              <a:blip r:embed="rId4" cstate="email">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88616" y="2145791"/>
                <a:ext cx="1076146" cy="1175305"/>
              </a:xfrm>
              <a:prstGeom prst="rect">
                <a:avLst/>
              </a:prstGeom>
              <a:noFill/>
              <a:ln>
                <a:noFill/>
              </a:ln>
            </p:spPr>
          </p:pic>
          <p:sp>
            <p:nvSpPr>
              <p:cNvPr id="269" name="Rectangle 268"/>
              <p:cNvSpPr/>
              <p:nvPr/>
            </p:nvSpPr>
            <p:spPr>
              <a:xfrm>
                <a:off x="4542693" y="4211459"/>
                <a:ext cx="3108267" cy="422679"/>
              </a:xfrm>
              <a:prstGeom prst="rect">
                <a:avLst/>
              </a:prstGeom>
            </p:spPr>
            <p:txBody>
              <a:bodyPr wrap="square">
                <a:spAutoFit/>
              </a:bodyPr>
              <a:lstStyle/>
              <a:p>
                <a:pPr algn="ctr" defTabSz="685652">
                  <a:lnSpc>
                    <a:spcPct val="90000"/>
                  </a:lnSpc>
                </a:pPr>
                <a:r>
                  <a:rPr lang="en-US" sz="1050" dirty="0">
                    <a:solidFill>
                      <a:srgbClr val="215968"/>
                    </a:solidFill>
                    <a:latin typeface="Segoe"/>
                    <a:cs typeface="Segoe"/>
                  </a:rPr>
                  <a:t>Platform-as-a-Service</a:t>
                </a:r>
              </a:p>
            </p:txBody>
          </p:sp>
        </p:grpSp>
        <p:sp>
          <p:nvSpPr>
            <p:cNvPr id="266" name="TextBox 265"/>
            <p:cNvSpPr txBox="1"/>
            <p:nvPr/>
          </p:nvSpPr>
          <p:spPr>
            <a:xfrm>
              <a:off x="4223716" y="4970235"/>
              <a:ext cx="3487359" cy="574487"/>
            </a:xfrm>
            <a:prstGeom prst="rect">
              <a:avLst/>
            </a:prstGeom>
            <a:noFill/>
            <a:ln>
              <a:noFill/>
            </a:ln>
            <a:effectLst>
              <a:reflection stA="50000" endPos="32000" dist="63500" dir="5400000" sy="-100000" algn="bl" rotWithShape="0"/>
            </a:effectLst>
          </p:spPr>
          <p:txBody>
            <a:bodyPr wrap="square" lIns="91424" tIns="45712" rIns="91424" bIns="45712" rtlCol="0">
              <a:spAutoFit/>
            </a:bodyPr>
            <a:lstStyle/>
            <a:p>
              <a:pPr algn="ctr"/>
              <a:r>
                <a:rPr lang="en-US" sz="1500" dirty="0">
                  <a:solidFill>
                    <a:srgbClr val="215968"/>
                  </a:solidFill>
                  <a:latin typeface="Segoe"/>
                  <a:cs typeface="Segoe"/>
                </a:rPr>
                <a:t>build</a:t>
              </a:r>
            </a:p>
          </p:txBody>
        </p:sp>
        <p:sp>
          <p:nvSpPr>
            <p:cNvPr id="267" name="TextBox 266"/>
            <p:cNvSpPr txBox="1"/>
            <p:nvPr/>
          </p:nvSpPr>
          <p:spPr>
            <a:xfrm>
              <a:off x="4811385" y="3952864"/>
              <a:ext cx="2031878" cy="820709"/>
            </a:xfrm>
            <a:prstGeom prst="rect">
              <a:avLst/>
            </a:prstGeom>
            <a:noFill/>
          </p:spPr>
          <p:txBody>
            <a:bodyPr wrap="none" lIns="91424" tIns="45712" rIns="91424" bIns="45712" rtlCol="0">
              <a:spAutoFit/>
            </a:bodyPr>
            <a:lstStyle/>
            <a:p>
              <a:r>
                <a:rPr lang="en-US" sz="2400" dirty="0">
                  <a:solidFill>
                    <a:srgbClr val="215968"/>
                  </a:solidFill>
                  <a:latin typeface="Segoe" pitchFamily="34" charset="0"/>
                </a:rPr>
                <a:t>“PaaS”</a:t>
              </a:r>
            </a:p>
          </p:txBody>
        </p:sp>
      </p:grpSp>
      <p:grpSp>
        <p:nvGrpSpPr>
          <p:cNvPr id="270" name="Group 4"/>
          <p:cNvGrpSpPr/>
          <p:nvPr/>
        </p:nvGrpSpPr>
        <p:grpSpPr>
          <a:xfrm>
            <a:off x="1168989" y="1484636"/>
            <a:ext cx="2401792" cy="1543994"/>
            <a:chOff x="7691190" y="2799844"/>
            <a:chExt cx="4268740" cy="2744879"/>
          </a:xfrm>
        </p:grpSpPr>
        <p:grpSp>
          <p:nvGrpSpPr>
            <p:cNvPr id="271" name="Group 270"/>
            <p:cNvGrpSpPr/>
            <p:nvPr/>
          </p:nvGrpSpPr>
          <p:grpSpPr>
            <a:xfrm>
              <a:off x="7691190" y="2799844"/>
              <a:ext cx="4268740" cy="2310401"/>
              <a:chOff x="2869832" y="1794348"/>
              <a:chExt cx="3202389" cy="2310401"/>
            </a:xfrm>
          </p:grpSpPr>
          <p:pic>
            <p:nvPicPr>
              <p:cNvPr id="274" name="Picture 273"/>
              <p:cNvPicPr>
                <a:picLocks noChangeAspect="1"/>
              </p:cNvPicPr>
              <p:nvPr/>
            </p:nvPicPr>
            <p:blipFill>
              <a:blip r:embed="rId5" cstate="email">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3694554" y="1794348"/>
                <a:ext cx="1473972" cy="924344"/>
              </a:xfrm>
              <a:prstGeom prst="rect">
                <a:avLst/>
              </a:prstGeom>
              <a:noFill/>
              <a:ln>
                <a:noFill/>
              </a:ln>
            </p:spPr>
          </p:pic>
          <p:sp>
            <p:nvSpPr>
              <p:cNvPr id="275" name="Rectangle 274"/>
              <p:cNvSpPr/>
              <p:nvPr/>
            </p:nvSpPr>
            <p:spPr>
              <a:xfrm>
                <a:off x="2869832" y="3682070"/>
                <a:ext cx="3202389" cy="422679"/>
              </a:xfrm>
              <a:prstGeom prst="rect">
                <a:avLst/>
              </a:prstGeom>
            </p:spPr>
            <p:txBody>
              <a:bodyPr wrap="square">
                <a:spAutoFit/>
              </a:bodyPr>
              <a:lstStyle/>
              <a:p>
                <a:pPr algn="ctr" defTabSz="685652">
                  <a:lnSpc>
                    <a:spcPct val="90000"/>
                  </a:lnSpc>
                </a:pPr>
                <a:r>
                  <a:rPr lang="en-US" sz="1050" dirty="0">
                    <a:solidFill>
                      <a:srgbClr val="215968"/>
                    </a:solidFill>
                    <a:latin typeface="Segoe"/>
                    <a:cs typeface="Segoe"/>
                  </a:rPr>
                  <a:t>Infrastructure-as-a-Service</a:t>
                </a:r>
              </a:p>
            </p:txBody>
          </p:sp>
        </p:grpSp>
        <p:sp>
          <p:nvSpPr>
            <p:cNvPr id="272" name="TextBox 271"/>
            <p:cNvSpPr txBox="1"/>
            <p:nvPr/>
          </p:nvSpPr>
          <p:spPr>
            <a:xfrm>
              <a:off x="7921329" y="4970236"/>
              <a:ext cx="3487358" cy="574487"/>
            </a:xfrm>
            <a:prstGeom prst="rect">
              <a:avLst/>
            </a:prstGeom>
            <a:noFill/>
            <a:ln>
              <a:noFill/>
            </a:ln>
            <a:effectLst>
              <a:reflection stA="50000" endPos="32000" dist="63500" dir="5400000" sy="-100000" algn="bl" rotWithShape="0"/>
            </a:effectLst>
          </p:spPr>
          <p:txBody>
            <a:bodyPr wrap="square" lIns="91424" tIns="45712" rIns="91424" bIns="45712" rtlCol="0">
              <a:spAutoFit/>
            </a:bodyPr>
            <a:lstStyle/>
            <a:p>
              <a:pPr algn="ctr"/>
              <a:r>
                <a:rPr lang="en-US" sz="1500" dirty="0">
                  <a:solidFill>
                    <a:srgbClr val="215968"/>
                  </a:solidFill>
                  <a:latin typeface="Segoe"/>
                  <a:cs typeface="Segoe"/>
                </a:rPr>
                <a:t>host</a:t>
              </a:r>
            </a:p>
          </p:txBody>
        </p:sp>
        <p:sp>
          <p:nvSpPr>
            <p:cNvPr id="273" name="TextBox 272"/>
            <p:cNvSpPr txBox="1"/>
            <p:nvPr/>
          </p:nvSpPr>
          <p:spPr>
            <a:xfrm>
              <a:off x="8719281" y="3952865"/>
              <a:ext cx="1818202" cy="820710"/>
            </a:xfrm>
            <a:prstGeom prst="rect">
              <a:avLst/>
            </a:prstGeom>
            <a:noFill/>
          </p:spPr>
          <p:txBody>
            <a:bodyPr wrap="none" lIns="91424" tIns="45712" rIns="91424" bIns="45712" rtlCol="0">
              <a:spAutoFit/>
            </a:bodyPr>
            <a:lstStyle/>
            <a:p>
              <a:r>
                <a:rPr lang="en-US" sz="2400" dirty="0">
                  <a:solidFill>
                    <a:srgbClr val="215968"/>
                  </a:solidFill>
                  <a:latin typeface="Segoe" pitchFamily="34" charset="0"/>
                </a:rPr>
                <a:t>“IaaS”</a:t>
              </a:r>
            </a:p>
          </p:txBody>
        </p:sp>
      </p:grpSp>
      <p:grpSp>
        <p:nvGrpSpPr>
          <p:cNvPr id="276" name="Group 275"/>
          <p:cNvGrpSpPr/>
          <p:nvPr/>
        </p:nvGrpSpPr>
        <p:grpSpPr>
          <a:xfrm>
            <a:off x="1539740" y="3167625"/>
            <a:ext cx="6079595" cy="1239856"/>
            <a:chOff x="414617" y="3239749"/>
            <a:chExt cx="8106127" cy="1653141"/>
          </a:xfrm>
        </p:grpSpPr>
        <p:grpSp>
          <p:nvGrpSpPr>
            <p:cNvPr id="277" name="Group 45"/>
            <p:cNvGrpSpPr/>
            <p:nvPr/>
          </p:nvGrpSpPr>
          <p:grpSpPr>
            <a:xfrm>
              <a:off x="414617" y="3965480"/>
              <a:ext cx="1625361" cy="405957"/>
              <a:chOff x="414617" y="3965480"/>
              <a:chExt cx="1625361" cy="405957"/>
            </a:xfrm>
          </p:grpSpPr>
          <p:sp>
            <p:nvSpPr>
              <p:cNvPr id="317" name="Rectangle 316"/>
              <p:cNvSpPr/>
              <p:nvPr/>
            </p:nvSpPr>
            <p:spPr bwMode="auto">
              <a:xfrm>
                <a:off x="414617" y="3969655"/>
                <a:ext cx="1625361" cy="401782"/>
              </a:xfrm>
              <a:prstGeom prst="rect">
                <a:avLst/>
              </a:prstGeom>
              <a:gradFill flip="none" rotWithShape="1">
                <a:gsLst>
                  <a:gs pos="75000">
                    <a:schemeClr val="accent5"/>
                  </a:gs>
                  <a:gs pos="50000">
                    <a:schemeClr val="accent5"/>
                  </a:gs>
                  <a:gs pos="0">
                    <a:schemeClr val="accent5"/>
                  </a:gs>
                  <a:gs pos="100000">
                    <a:sysClr val="windowText" lastClr="000000">
                      <a:tint val="23000"/>
                      <a:satMod val="300000"/>
                    </a:sysClr>
                  </a:gs>
                </a:gsLst>
                <a:path path="circle">
                  <a:fillToRect l="50000" t="50000" r="50000" b="50000"/>
                </a:path>
                <a:tileRect/>
              </a:gradFill>
              <a:ln w="9525" cap="flat" cmpd="sng" algn="ctr">
                <a:noFill/>
                <a:prstDash val="solid"/>
                <a:headEnd type="none" w="med" len="med"/>
                <a:tailEnd type="none" w="med" len="med"/>
              </a:ln>
              <a:effectLst>
                <a:outerShdw blurRad="50800" dist="38100" dir="5400000" rotWithShape="0">
                  <a:srgbClr val="000000">
                    <a:alpha val="35000"/>
                  </a:srgbClr>
                </a:outerShdw>
                <a:softEdge rad="63500"/>
              </a:effectLst>
            </p:spPr>
            <p:txBody>
              <a:bodyPr vert="horz" wrap="square" lIns="68577" tIns="34289" rIns="68577" bIns="34289" numCol="1" rtlCol="0" anchor="ctr" anchorCtr="0" compatLnSpc="1">
                <a:prstTxWarp prst="textNoShape">
                  <a:avLst/>
                </a:prstTxWarp>
              </a:bodyPr>
              <a:lstStyle/>
              <a:p>
                <a:pPr algn="ctr" defTabSz="685574"/>
                <a:endParaRPr lang="en-US" sz="1350" kern="0" dirty="0">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p:txBody>
          </p:sp>
          <p:grpSp>
            <p:nvGrpSpPr>
              <p:cNvPr id="318" name="Group 23"/>
              <p:cNvGrpSpPr>
                <a:grpSpLocks noChangeAspect="1"/>
              </p:cNvGrpSpPr>
              <p:nvPr/>
            </p:nvGrpSpPr>
            <p:grpSpPr>
              <a:xfrm>
                <a:off x="745004" y="3965480"/>
                <a:ext cx="1186824" cy="405957"/>
                <a:chOff x="4042749" y="1443015"/>
                <a:chExt cx="2373647" cy="811914"/>
              </a:xfrm>
            </p:grpSpPr>
            <p:sp>
              <p:nvSpPr>
                <p:cNvPr id="319" name="Rounded Rectangle 24"/>
                <p:cNvSpPr/>
                <p:nvPr/>
              </p:nvSpPr>
              <p:spPr bwMode="auto">
                <a:xfrm>
                  <a:off x="4042749" y="1443015"/>
                  <a:ext cx="2373647" cy="811914"/>
                </a:xfrm>
                <a:prstGeom prst="roundRect">
                  <a:avLst/>
                </a:prstGeom>
                <a:solidFill>
                  <a:sysClr val="window" lastClr="FFFFFF"/>
                </a:solidFill>
                <a:ln w="9525" cap="flat" cmpd="sng" algn="ctr">
                  <a:solidFill>
                    <a:srgbClr val="00B0F0"/>
                  </a:solidFill>
                  <a:prstDash val="solid"/>
                  <a:headEnd type="none" w="med" len="med"/>
                  <a:tailEnd type="none" w="med" len="med"/>
                </a:ln>
                <a:effectLst>
                  <a:outerShdw blurRad="50800" dist="38100" dir="2700000" algn="tl" rotWithShape="0">
                    <a:prstClr val="black">
                      <a:alpha val="40000"/>
                    </a:prstClr>
                  </a:outerShdw>
                </a:effectLst>
              </p:spPr>
              <p:txBody>
                <a:bodyPr vert="horz" wrap="square" lIns="51435" tIns="25718" rIns="51435" bIns="25718" numCol="1" rtlCol="0" anchor="ctr" anchorCtr="0" compatLnSpc="1">
                  <a:prstTxWarp prst="textNoShape">
                    <a:avLst/>
                  </a:prstTxWarp>
                </a:bodyPr>
                <a:lstStyle/>
                <a:p>
                  <a:pPr algn="ctr" defTabSz="685460" fontAlgn="base">
                    <a:spcBef>
                      <a:spcPct val="0"/>
                    </a:spcBef>
                    <a:spcAft>
                      <a:spcPct val="0"/>
                    </a:spcAft>
                    <a:defRPr/>
                  </a:pPr>
                  <a:endParaRPr lang="en-US" sz="1050" kern="0" dirty="0">
                    <a:effectLst>
                      <a:outerShdw blurRad="38100" dist="38100" dir="2700000" algn="tl">
                        <a:srgbClr val="000000">
                          <a:alpha val="43137"/>
                        </a:srgbClr>
                      </a:outerShdw>
                    </a:effectLst>
                    <a:latin typeface="Segoe" pitchFamily="34" charset="0"/>
                  </a:endParaRPr>
                </a:p>
              </p:txBody>
            </p:sp>
            <p:pic>
              <p:nvPicPr>
                <p:cNvPr id="320" name="Picture 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203166" y="1555304"/>
                  <a:ext cx="2112324" cy="544466"/>
                </a:xfrm>
                <a:prstGeom prst="rect">
                  <a:avLst/>
                </a:prstGeom>
                <a:ln>
                  <a:noFill/>
                </a:ln>
                <a:effectLst/>
              </p:spPr>
            </p:pic>
          </p:grpSp>
        </p:grpSp>
        <p:grpSp>
          <p:nvGrpSpPr>
            <p:cNvPr id="278" name="Group 47"/>
            <p:cNvGrpSpPr/>
            <p:nvPr/>
          </p:nvGrpSpPr>
          <p:grpSpPr>
            <a:xfrm>
              <a:off x="6697729" y="3239749"/>
              <a:ext cx="1823015" cy="405957"/>
              <a:chOff x="6310745" y="3458670"/>
              <a:chExt cx="1823015" cy="405957"/>
            </a:xfrm>
          </p:grpSpPr>
          <p:sp>
            <p:nvSpPr>
              <p:cNvPr id="313" name="Rectangle 312"/>
              <p:cNvSpPr/>
              <p:nvPr/>
            </p:nvSpPr>
            <p:spPr bwMode="auto">
              <a:xfrm>
                <a:off x="6310745" y="3462845"/>
                <a:ext cx="1823015" cy="401782"/>
              </a:xfrm>
              <a:prstGeom prst="rect">
                <a:avLst/>
              </a:prstGeom>
              <a:gradFill flip="none" rotWithShape="1">
                <a:gsLst>
                  <a:gs pos="75000">
                    <a:schemeClr val="accent5"/>
                  </a:gs>
                  <a:gs pos="50000">
                    <a:schemeClr val="accent5"/>
                  </a:gs>
                  <a:gs pos="0">
                    <a:schemeClr val="accent5"/>
                  </a:gs>
                  <a:gs pos="100000">
                    <a:sysClr val="windowText" lastClr="000000">
                      <a:tint val="23000"/>
                      <a:satMod val="300000"/>
                    </a:sysClr>
                  </a:gs>
                </a:gsLst>
                <a:path path="circle">
                  <a:fillToRect l="50000" t="50000" r="50000" b="50000"/>
                </a:path>
                <a:tileRect/>
              </a:gradFill>
              <a:ln w="9525" cap="flat" cmpd="sng" algn="ctr">
                <a:noFill/>
                <a:prstDash val="solid"/>
                <a:headEnd type="none" w="med" len="med"/>
                <a:tailEnd type="none" w="med" len="med"/>
              </a:ln>
              <a:effectLst>
                <a:outerShdw blurRad="50800" dist="38100" dir="5400000" rotWithShape="0">
                  <a:srgbClr val="000000">
                    <a:alpha val="35000"/>
                  </a:srgbClr>
                </a:outerShdw>
                <a:softEdge rad="63500"/>
              </a:effectLst>
            </p:spPr>
            <p:txBody>
              <a:bodyPr vert="horz" wrap="square" lIns="68577" tIns="34289" rIns="68577" bIns="34289" numCol="1" rtlCol="0" anchor="ctr" anchorCtr="0" compatLnSpc="1">
                <a:prstTxWarp prst="textNoShape">
                  <a:avLst/>
                </a:prstTxWarp>
              </a:bodyPr>
              <a:lstStyle/>
              <a:p>
                <a:pPr algn="ctr" defTabSz="685574">
                  <a:defRPr/>
                </a:pPr>
                <a:endParaRPr lang="en-US" sz="1350" kern="0" dirty="0">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p:txBody>
          </p:sp>
          <p:grpSp>
            <p:nvGrpSpPr>
              <p:cNvPr id="314" name="Group 26"/>
              <p:cNvGrpSpPr>
                <a:grpSpLocks noChangeAspect="1"/>
              </p:cNvGrpSpPr>
              <p:nvPr/>
            </p:nvGrpSpPr>
            <p:grpSpPr>
              <a:xfrm>
                <a:off x="6583343" y="3458670"/>
                <a:ext cx="1331149" cy="405957"/>
                <a:chOff x="9216987" y="1443015"/>
                <a:chExt cx="2373647" cy="811914"/>
              </a:xfrm>
            </p:grpSpPr>
            <p:sp>
              <p:nvSpPr>
                <p:cNvPr id="315" name="Rounded Rectangle 27"/>
                <p:cNvSpPr/>
                <p:nvPr/>
              </p:nvSpPr>
              <p:spPr bwMode="auto">
                <a:xfrm>
                  <a:off x="9216987" y="1443015"/>
                  <a:ext cx="2373647" cy="811914"/>
                </a:xfrm>
                <a:prstGeom prst="roundRect">
                  <a:avLst/>
                </a:prstGeom>
                <a:solidFill>
                  <a:sysClr val="window" lastClr="FFFFFF"/>
                </a:solidFill>
                <a:ln w="9525" cap="flat" cmpd="sng" algn="ctr">
                  <a:solidFill>
                    <a:srgbClr val="F5CD2D"/>
                  </a:solidFill>
                  <a:prstDash val="solid"/>
                  <a:headEnd type="none" w="med" len="med"/>
                  <a:tailEnd type="none" w="med" len="med"/>
                </a:ln>
                <a:effectLst>
                  <a:outerShdw blurRad="50800" dist="38100" dir="2700000" algn="tl" rotWithShape="0">
                    <a:prstClr val="black">
                      <a:alpha val="40000"/>
                    </a:prstClr>
                  </a:outerShdw>
                </a:effectLst>
              </p:spPr>
              <p:txBody>
                <a:bodyPr vert="horz" wrap="square" lIns="51435" tIns="25718" rIns="51435" bIns="25718" numCol="1" rtlCol="0" anchor="ctr" anchorCtr="0" compatLnSpc="1">
                  <a:prstTxWarp prst="textNoShape">
                    <a:avLst/>
                  </a:prstTxWarp>
                </a:bodyPr>
                <a:lstStyle/>
                <a:p>
                  <a:pPr algn="ctr" defTabSz="685460">
                    <a:defRPr/>
                  </a:pPr>
                  <a:endParaRPr lang="en-US" sz="1050" kern="0" dirty="0">
                    <a:effectLst>
                      <a:outerShdw blurRad="38100" dist="38100" dir="2700000" algn="tl">
                        <a:srgbClr val="000000">
                          <a:alpha val="43137"/>
                        </a:srgbClr>
                      </a:outerShdw>
                    </a:effectLst>
                    <a:latin typeface="Segoe" pitchFamily="34" charset="0"/>
                  </a:endParaRPr>
                </a:p>
              </p:txBody>
            </p:sp>
            <p:pic>
              <p:nvPicPr>
                <p:cNvPr id="316" name="Picture 10" descr="http://ivory.vnunet.com/images/salesforce/salesforce-com-logo/medium.jp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9476542" y="1580829"/>
                  <a:ext cx="1972528" cy="596586"/>
                </a:xfrm>
                <a:prstGeom prst="rect">
                  <a:avLst/>
                </a:prstGeom>
                <a:ln>
                  <a:noFill/>
                </a:ln>
                <a:effectLst/>
              </p:spPr>
            </p:pic>
          </p:grpSp>
        </p:grpSp>
        <p:grpSp>
          <p:nvGrpSpPr>
            <p:cNvPr id="279" name="Group 41"/>
            <p:cNvGrpSpPr/>
            <p:nvPr/>
          </p:nvGrpSpPr>
          <p:grpSpPr>
            <a:xfrm>
              <a:off x="602673" y="3421813"/>
              <a:ext cx="2258291" cy="439439"/>
              <a:chOff x="602673" y="3421813"/>
              <a:chExt cx="2258291" cy="439439"/>
            </a:xfrm>
          </p:grpSpPr>
          <p:sp>
            <p:nvSpPr>
              <p:cNvPr id="309" name="Rectangle 308"/>
              <p:cNvSpPr/>
              <p:nvPr/>
            </p:nvSpPr>
            <p:spPr bwMode="auto">
              <a:xfrm>
                <a:off x="602673" y="3425395"/>
                <a:ext cx="2258291" cy="401782"/>
              </a:xfrm>
              <a:prstGeom prst="rect">
                <a:avLst/>
              </a:prstGeom>
              <a:gradFill flip="none" rotWithShape="1">
                <a:gsLst>
                  <a:gs pos="75000">
                    <a:schemeClr val="accent5"/>
                  </a:gs>
                  <a:gs pos="50000">
                    <a:schemeClr val="accent5"/>
                  </a:gs>
                  <a:gs pos="0">
                    <a:schemeClr val="accent5"/>
                  </a:gs>
                  <a:gs pos="100000">
                    <a:sysClr val="windowText" lastClr="000000">
                      <a:tint val="23000"/>
                      <a:satMod val="300000"/>
                    </a:sysClr>
                  </a:gs>
                </a:gsLst>
                <a:path path="circle">
                  <a:fillToRect l="50000" t="50000" r="50000" b="50000"/>
                </a:path>
                <a:tileRect/>
              </a:gradFill>
              <a:ln w="9525" cap="flat" cmpd="sng" algn="ctr">
                <a:noFill/>
                <a:prstDash val="solid"/>
                <a:headEnd type="none" w="med" len="med"/>
                <a:tailEnd type="none" w="med" len="med"/>
              </a:ln>
              <a:effectLst>
                <a:outerShdw blurRad="50800" dist="38100" dir="5400000" rotWithShape="0">
                  <a:srgbClr val="000000">
                    <a:alpha val="35000"/>
                  </a:srgbClr>
                </a:outerShdw>
                <a:softEdge rad="63500"/>
              </a:effectLst>
            </p:spPr>
            <p:txBody>
              <a:bodyPr vert="horz" wrap="square" lIns="68577" tIns="34289" rIns="68577" bIns="34289" numCol="1" rtlCol="0" anchor="ctr" anchorCtr="0" compatLnSpc="1">
                <a:prstTxWarp prst="textNoShape">
                  <a:avLst/>
                </a:prstTxWarp>
              </a:bodyPr>
              <a:lstStyle/>
              <a:p>
                <a:pPr algn="ctr" defTabSz="685574"/>
                <a:endParaRPr lang="en-US" sz="1350" kern="0" dirty="0">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p:txBody>
          </p:sp>
          <p:grpSp>
            <p:nvGrpSpPr>
              <p:cNvPr id="310" name="Group 29"/>
              <p:cNvGrpSpPr>
                <a:grpSpLocks noChangeAspect="1"/>
              </p:cNvGrpSpPr>
              <p:nvPr/>
            </p:nvGrpSpPr>
            <p:grpSpPr>
              <a:xfrm>
                <a:off x="1227298" y="3421813"/>
                <a:ext cx="1186824" cy="439439"/>
                <a:chOff x="1435068" y="1409536"/>
                <a:chExt cx="2373647" cy="878877"/>
              </a:xfrm>
            </p:grpSpPr>
            <p:sp>
              <p:nvSpPr>
                <p:cNvPr id="311" name="Rounded Rectangle 310"/>
                <p:cNvSpPr/>
                <p:nvPr/>
              </p:nvSpPr>
              <p:spPr bwMode="auto">
                <a:xfrm>
                  <a:off x="1435068" y="1409536"/>
                  <a:ext cx="2373647" cy="878877"/>
                </a:xfrm>
                <a:prstGeom prst="roundRect">
                  <a:avLst/>
                </a:prstGeom>
                <a:solidFill>
                  <a:sysClr val="window" lastClr="FFFFFF"/>
                </a:solidFill>
                <a:ln w="9525" cap="flat" cmpd="sng" algn="ctr">
                  <a:solidFill>
                    <a:srgbClr val="FE8637"/>
                  </a:solidFill>
                  <a:prstDash val="solid"/>
                  <a:headEnd type="none" w="med" len="med"/>
                  <a:tailEnd type="none" w="med" len="med"/>
                </a:ln>
                <a:effectLst>
                  <a:outerShdw blurRad="50800" dist="38100" dir="2700000" algn="tl" rotWithShape="0">
                    <a:prstClr val="black">
                      <a:alpha val="40000"/>
                    </a:prstClr>
                  </a:outerShdw>
                </a:effectLst>
              </p:spPr>
              <p:txBody>
                <a:bodyPr vert="horz" wrap="square" lIns="51435" tIns="25718" rIns="51435" bIns="25718" numCol="1" rtlCol="0" anchor="ctr" anchorCtr="0" compatLnSpc="1">
                  <a:prstTxWarp prst="textNoShape">
                    <a:avLst/>
                  </a:prstTxWarp>
                </a:bodyPr>
                <a:lstStyle/>
                <a:p>
                  <a:pPr algn="ctr" defTabSz="685460">
                    <a:defRPr/>
                  </a:pPr>
                  <a:endParaRPr lang="en-US" sz="1050" kern="0" dirty="0">
                    <a:effectLst>
                      <a:outerShdw blurRad="38100" dist="38100" dir="2700000" algn="tl">
                        <a:srgbClr val="000000">
                          <a:alpha val="43137"/>
                        </a:srgbClr>
                      </a:outerShdw>
                    </a:effectLst>
                    <a:latin typeface="Segoe" pitchFamily="34" charset="0"/>
                  </a:endParaRPr>
                </a:p>
              </p:txBody>
            </p:sp>
            <p:pic>
              <p:nvPicPr>
                <p:cNvPr id="312" name="Picture 2" descr="Amazon Web Services">
                  <a:hlinkClick r:id="rId8"/>
                </p:cNvPr>
                <p:cNvPicPr>
                  <a:picLocks noChangeAspect="1" noChangeArrowheads="1"/>
                </p:cNvPicPr>
                <p:nvPr/>
              </p:nvPicPr>
              <p:blipFill>
                <a:blip r:embed="rId9" cstate="email">
                  <a:extLst>
                    <a:ext uri="{28A0092B-C50C-407E-A947-70E740481C1C}">
                      <a14:useLocalDpi xmlns:a14="http://schemas.microsoft.com/office/drawing/2010/main"/>
                    </a:ext>
                  </a:extLst>
                </a:blip>
                <a:stretch>
                  <a:fillRect/>
                </a:stretch>
              </p:blipFill>
              <p:spPr bwMode="auto">
                <a:xfrm>
                  <a:off x="1808221" y="1513242"/>
                  <a:ext cx="1668642" cy="610479"/>
                </a:xfrm>
                <a:prstGeom prst="rect">
                  <a:avLst/>
                </a:prstGeom>
                <a:noFill/>
                <a:ln>
                  <a:noFill/>
                </a:ln>
              </p:spPr>
            </p:pic>
          </p:grpSp>
        </p:grpSp>
        <p:grpSp>
          <p:nvGrpSpPr>
            <p:cNvPr id="280" name="Group 43"/>
            <p:cNvGrpSpPr/>
            <p:nvPr/>
          </p:nvGrpSpPr>
          <p:grpSpPr>
            <a:xfrm>
              <a:off x="3694362" y="3438553"/>
              <a:ext cx="1473383" cy="405957"/>
              <a:chOff x="3694362" y="3438553"/>
              <a:chExt cx="1473383" cy="405957"/>
            </a:xfrm>
          </p:grpSpPr>
          <p:sp>
            <p:nvSpPr>
              <p:cNvPr id="305" name="Rectangle 304"/>
              <p:cNvSpPr/>
              <p:nvPr/>
            </p:nvSpPr>
            <p:spPr bwMode="auto">
              <a:xfrm>
                <a:off x="3694362" y="3442728"/>
                <a:ext cx="1473383" cy="401782"/>
              </a:xfrm>
              <a:prstGeom prst="rect">
                <a:avLst/>
              </a:prstGeom>
              <a:gradFill flip="none" rotWithShape="1">
                <a:gsLst>
                  <a:gs pos="75000">
                    <a:schemeClr val="accent5"/>
                  </a:gs>
                  <a:gs pos="50000">
                    <a:schemeClr val="accent5"/>
                  </a:gs>
                  <a:gs pos="0">
                    <a:schemeClr val="accent5"/>
                  </a:gs>
                  <a:gs pos="100000">
                    <a:sysClr val="windowText" lastClr="000000">
                      <a:tint val="23000"/>
                      <a:satMod val="300000"/>
                    </a:sysClr>
                  </a:gs>
                </a:gsLst>
                <a:path path="circle">
                  <a:fillToRect l="50000" t="50000" r="50000" b="50000"/>
                </a:path>
                <a:tileRect/>
              </a:gradFill>
              <a:ln w="9525" cap="flat" cmpd="sng" algn="ctr">
                <a:noFill/>
                <a:prstDash val="solid"/>
                <a:headEnd type="none" w="med" len="med"/>
                <a:tailEnd type="none" w="med" len="med"/>
              </a:ln>
              <a:effectLst>
                <a:outerShdw blurRad="50800" dist="38100" dir="5400000" rotWithShape="0">
                  <a:srgbClr val="000000">
                    <a:alpha val="35000"/>
                  </a:srgbClr>
                </a:outerShdw>
                <a:softEdge rad="63500"/>
              </a:effectLst>
            </p:spPr>
            <p:txBody>
              <a:bodyPr vert="horz" wrap="square" lIns="68577" tIns="34289" rIns="68577" bIns="34289" numCol="1" rtlCol="0" anchor="ctr" anchorCtr="0" compatLnSpc="1">
                <a:prstTxWarp prst="textNoShape">
                  <a:avLst/>
                </a:prstTxWarp>
              </a:bodyPr>
              <a:lstStyle/>
              <a:p>
                <a:pPr algn="ctr" defTabSz="685574"/>
                <a:endParaRPr lang="en-US" sz="1350" kern="0" dirty="0">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p:txBody>
          </p:sp>
          <p:grpSp>
            <p:nvGrpSpPr>
              <p:cNvPr id="306" name="Group 5"/>
              <p:cNvGrpSpPr/>
              <p:nvPr/>
            </p:nvGrpSpPr>
            <p:grpSpPr>
              <a:xfrm>
                <a:off x="3879628" y="3438553"/>
                <a:ext cx="1186824" cy="405957"/>
                <a:chOff x="3879628" y="3438553"/>
                <a:chExt cx="1186824" cy="405957"/>
              </a:xfrm>
            </p:grpSpPr>
            <p:sp>
              <p:nvSpPr>
                <p:cNvPr id="307" name="Rounded Rectangle 306"/>
                <p:cNvSpPr/>
                <p:nvPr/>
              </p:nvSpPr>
              <p:spPr bwMode="auto">
                <a:xfrm>
                  <a:off x="3879628" y="3438553"/>
                  <a:ext cx="1186824" cy="405957"/>
                </a:xfrm>
                <a:prstGeom prst="roundRect">
                  <a:avLst/>
                </a:prstGeom>
                <a:solidFill>
                  <a:sysClr val="window" lastClr="FFFFFF"/>
                </a:solidFill>
                <a:ln w="9525" cap="flat" cmpd="sng" algn="ctr">
                  <a:solidFill>
                    <a:srgbClr val="AEBAD5"/>
                  </a:solidFill>
                  <a:prstDash val="solid"/>
                  <a:headEnd type="none" w="med" len="med"/>
                  <a:tailEnd type="none" w="med" len="med"/>
                </a:ln>
                <a:effectLst>
                  <a:outerShdw blurRad="50800" dist="38100" dir="2700000" algn="tl" rotWithShape="0">
                    <a:prstClr val="black">
                      <a:alpha val="40000"/>
                    </a:prstClr>
                  </a:outerShdw>
                </a:effectLst>
              </p:spPr>
              <p:txBody>
                <a:bodyPr vert="horz" wrap="square" lIns="51435" tIns="25718" rIns="51435" bIns="25718" numCol="1" rtlCol="0" anchor="ctr" anchorCtr="0" compatLnSpc="1">
                  <a:prstTxWarp prst="textNoShape">
                    <a:avLst/>
                  </a:prstTxWarp>
                </a:bodyPr>
                <a:lstStyle/>
                <a:p>
                  <a:pPr algn="ctr" defTabSz="685460" fontAlgn="base">
                    <a:spcBef>
                      <a:spcPct val="0"/>
                    </a:spcBef>
                    <a:spcAft>
                      <a:spcPct val="0"/>
                    </a:spcAft>
                    <a:defRPr/>
                  </a:pPr>
                  <a:endParaRPr lang="en-US" sz="1050" kern="0" dirty="0">
                    <a:effectLst>
                      <a:outerShdw blurRad="38100" dist="38100" dir="2700000" algn="tl">
                        <a:srgbClr val="000000">
                          <a:alpha val="43137"/>
                        </a:srgbClr>
                      </a:outerShdw>
                    </a:effectLst>
                    <a:latin typeface="Segoe" pitchFamily="34" charset="0"/>
                  </a:endParaRPr>
                </a:p>
              </p:txBody>
            </p:sp>
            <p:pic>
              <p:nvPicPr>
                <p:cNvPr id="308" name="Picture 6" descr="See full size image">
                  <a:hlinkClick r:id="rId10"/>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4169453" y="3516919"/>
                  <a:ext cx="647700" cy="266700"/>
                </a:xfrm>
                <a:prstGeom prst="rect">
                  <a:avLst/>
                </a:prstGeom>
                <a:noFill/>
              </p:spPr>
            </p:pic>
          </p:grpSp>
        </p:grpSp>
        <p:sp>
          <p:nvSpPr>
            <p:cNvPr id="281" name="Rectangle 280"/>
            <p:cNvSpPr/>
            <p:nvPr/>
          </p:nvSpPr>
          <p:spPr bwMode="auto">
            <a:xfrm>
              <a:off x="2563091" y="3969655"/>
              <a:ext cx="3439569" cy="401782"/>
            </a:xfrm>
            <a:prstGeom prst="rect">
              <a:avLst/>
            </a:prstGeom>
            <a:gradFill flip="none" rotWithShape="1">
              <a:gsLst>
                <a:gs pos="75000">
                  <a:schemeClr val="accent5"/>
                </a:gs>
                <a:gs pos="50000">
                  <a:schemeClr val="accent5"/>
                </a:gs>
                <a:gs pos="0">
                  <a:schemeClr val="accent5"/>
                </a:gs>
                <a:gs pos="100000">
                  <a:sysClr val="windowText" lastClr="000000">
                    <a:tint val="23000"/>
                    <a:satMod val="300000"/>
                  </a:sysClr>
                </a:gs>
              </a:gsLst>
              <a:path path="circle">
                <a:fillToRect l="50000" t="50000" r="50000" b="50000"/>
              </a:path>
              <a:tileRect/>
            </a:gradFill>
            <a:ln w="9525" cap="flat" cmpd="sng" algn="ctr">
              <a:noFill/>
              <a:prstDash val="solid"/>
              <a:headEnd type="none" w="med" len="med"/>
              <a:tailEnd type="none" w="med" len="med"/>
            </a:ln>
            <a:effectLst>
              <a:outerShdw blurRad="50800" dist="38100" dir="5400000" rotWithShape="0">
                <a:srgbClr val="000000">
                  <a:alpha val="35000"/>
                </a:srgbClr>
              </a:outerShdw>
              <a:softEdge rad="63500"/>
            </a:effectLst>
          </p:spPr>
          <p:txBody>
            <a:bodyPr vert="horz" wrap="square" lIns="68577" tIns="34289" rIns="68577" bIns="34289" numCol="1" rtlCol="0" anchor="ctr" anchorCtr="0" compatLnSpc="1">
              <a:prstTxWarp prst="textNoShape">
                <a:avLst/>
              </a:prstTxWarp>
            </a:bodyPr>
            <a:lstStyle/>
            <a:p>
              <a:pPr algn="ctr" defTabSz="685574"/>
              <a:endParaRPr lang="en-US" sz="1350" kern="0" dirty="0">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p:txBody>
        </p:sp>
        <p:grpSp>
          <p:nvGrpSpPr>
            <p:cNvPr id="282" name="Group 10"/>
            <p:cNvGrpSpPr/>
            <p:nvPr/>
          </p:nvGrpSpPr>
          <p:grpSpPr>
            <a:xfrm>
              <a:off x="3095852" y="3965480"/>
              <a:ext cx="1975885" cy="405957"/>
              <a:chOff x="3417271" y="3965480"/>
              <a:chExt cx="1757402" cy="405957"/>
            </a:xfrm>
          </p:grpSpPr>
          <p:sp>
            <p:nvSpPr>
              <p:cNvPr id="303" name="Rounded Rectangle 36"/>
              <p:cNvSpPr/>
              <p:nvPr/>
            </p:nvSpPr>
            <p:spPr bwMode="auto">
              <a:xfrm>
                <a:off x="3417271" y="3965480"/>
                <a:ext cx="1757402" cy="405957"/>
              </a:xfrm>
              <a:prstGeom prst="roundRect">
                <a:avLst/>
              </a:prstGeom>
              <a:solidFill>
                <a:sysClr val="window" lastClr="FFFFFF"/>
              </a:solidFill>
              <a:ln w="9525" cap="flat" cmpd="sng" algn="ctr">
                <a:solidFill>
                  <a:srgbClr val="AEBAD5"/>
                </a:solidFill>
                <a:prstDash val="solid"/>
                <a:headEnd type="none" w="med" len="med"/>
                <a:tailEnd type="none" w="med" len="med"/>
              </a:ln>
              <a:effectLst>
                <a:outerShdw blurRad="50800" dist="38100" dir="2700000" algn="tl" rotWithShape="0">
                  <a:prstClr val="black">
                    <a:alpha val="40000"/>
                  </a:prstClr>
                </a:outerShdw>
              </a:effectLst>
            </p:spPr>
            <p:txBody>
              <a:bodyPr vert="horz" wrap="square" lIns="51435" tIns="25718" rIns="51435" bIns="25718" numCol="1" rtlCol="0" anchor="ctr" anchorCtr="0" compatLnSpc="1">
                <a:prstTxWarp prst="textNoShape">
                  <a:avLst/>
                </a:prstTxWarp>
              </a:bodyPr>
              <a:lstStyle/>
              <a:p>
                <a:pPr algn="ctr" defTabSz="685460" fontAlgn="base">
                  <a:spcBef>
                    <a:spcPct val="0"/>
                  </a:spcBef>
                  <a:spcAft>
                    <a:spcPct val="0"/>
                  </a:spcAft>
                  <a:defRPr/>
                </a:pPr>
                <a:endParaRPr lang="en-US" sz="1050" kern="0" dirty="0">
                  <a:effectLst>
                    <a:outerShdw blurRad="38100" dist="38100" dir="2700000" algn="tl">
                      <a:srgbClr val="000000">
                        <a:alpha val="43137"/>
                      </a:srgbClr>
                    </a:outerShdw>
                  </a:effectLst>
                  <a:latin typeface="Segoe" pitchFamily="34" charset="0"/>
                </a:endParaRPr>
              </a:p>
            </p:txBody>
          </p:sp>
          <p:pic>
            <p:nvPicPr>
              <p:cNvPr id="304" name="Picture 3" descr="D:\AA - Microsoft\Events DVD 35\DVD_ART35\Logos\Azure Services Platform\Windows Azure\Windows Azure logo bl.png"/>
              <p:cNvPicPr>
                <a:picLocks noChangeAspect="1" noChangeArrowheads="1"/>
              </p:cNvPicPr>
              <p:nvPr/>
            </p:nvPicPr>
            <p:blipFill>
              <a:blip r:embed="rId12" cstate="email">
                <a:extLst>
                  <a:ext uri="{28A0092B-C50C-407E-A947-70E740481C1C}">
                    <a14:useLocalDpi xmlns:a14="http://schemas.microsoft.com/office/drawing/2010/main"/>
                  </a:ext>
                </a:extLst>
              </a:blip>
              <a:stretch>
                <a:fillRect/>
              </a:stretch>
            </p:blipFill>
            <p:spPr bwMode="auto">
              <a:xfrm>
                <a:off x="3465320" y="4035858"/>
                <a:ext cx="1661304" cy="265199"/>
              </a:xfrm>
              <a:prstGeom prst="rect">
                <a:avLst/>
              </a:prstGeom>
              <a:noFill/>
              <a:ln>
                <a:noFill/>
              </a:ln>
            </p:spPr>
          </p:pic>
        </p:grpSp>
        <p:grpSp>
          <p:nvGrpSpPr>
            <p:cNvPr id="283" name="Group 61"/>
            <p:cNvGrpSpPr/>
            <p:nvPr/>
          </p:nvGrpSpPr>
          <p:grpSpPr>
            <a:xfrm>
              <a:off x="6246679" y="3733775"/>
              <a:ext cx="1905815" cy="762000"/>
              <a:chOff x="6108629" y="4085388"/>
              <a:chExt cx="1905815" cy="762000"/>
            </a:xfrm>
          </p:grpSpPr>
          <p:sp>
            <p:nvSpPr>
              <p:cNvPr id="290" name="Rectangle 289"/>
              <p:cNvSpPr/>
              <p:nvPr/>
            </p:nvSpPr>
            <p:spPr bwMode="auto">
              <a:xfrm>
                <a:off x="6108629" y="4085388"/>
                <a:ext cx="1905815" cy="762000"/>
              </a:xfrm>
              <a:prstGeom prst="rect">
                <a:avLst/>
              </a:prstGeom>
              <a:gradFill flip="none" rotWithShape="1">
                <a:gsLst>
                  <a:gs pos="75000">
                    <a:schemeClr val="accent5"/>
                  </a:gs>
                  <a:gs pos="50000">
                    <a:schemeClr val="accent5"/>
                  </a:gs>
                  <a:gs pos="0">
                    <a:schemeClr val="accent5"/>
                  </a:gs>
                  <a:gs pos="100000">
                    <a:sysClr val="windowText" lastClr="000000">
                      <a:tint val="23000"/>
                      <a:satMod val="300000"/>
                    </a:sysClr>
                  </a:gs>
                </a:gsLst>
                <a:path path="circle">
                  <a:fillToRect l="50000" t="50000" r="50000" b="50000"/>
                </a:path>
                <a:tileRect/>
              </a:gradFill>
              <a:ln w="9525" cap="flat" cmpd="sng" algn="ctr">
                <a:noFill/>
                <a:prstDash val="solid"/>
                <a:headEnd type="none" w="med" len="med"/>
                <a:tailEnd type="none" w="med" len="med"/>
              </a:ln>
              <a:effectLst>
                <a:outerShdw blurRad="50800" dist="38100" dir="5400000" rotWithShape="0">
                  <a:srgbClr val="000000">
                    <a:alpha val="35000"/>
                  </a:srgbClr>
                </a:outerShdw>
                <a:softEdge rad="63500"/>
              </a:effectLst>
            </p:spPr>
            <p:txBody>
              <a:bodyPr vert="horz" wrap="square" lIns="68577" tIns="34289" rIns="68577" bIns="34289" numCol="1" rtlCol="0" anchor="ctr" anchorCtr="0" compatLnSpc="1">
                <a:prstTxWarp prst="textNoShape">
                  <a:avLst/>
                </a:prstTxWarp>
              </a:bodyPr>
              <a:lstStyle/>
              <a:p>
                <a:pPr algn="ctr" defTabSz="685574"/>
                <a:endParaRPr lang="en-US" sz="1350" kern="0" dirty="0">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p:txBody>
          </p:sp>
          <p:grpSp>
            <p:nvGrpSpPr>
              <p:cNvPr id="291" name="Group 48"/>
              <p:cNvGrpSpPr/>
              <p:nvPr/>
            </p:nvGrpSpPr>
            <p:grpSpPr>
              <a:xfrm>
                <a:off x="6246679" y="4170541"/>
                <a:ext cx="1614975" cy="600562"/>
                <a:chOff x="2775705" y="2415234"/>
                <a:chExt cx="1614975" cy="600562"/>
              </a:xfrm>
            </p:grpSpPr>
            <p:grpSp>
              <p:nvGrpSpPr>
                <p:cNvPr id="292" name="Group 49"/>
                <p:cNvGrpSpPr>
                  <a:grpSpLocks noChangeAspect="1"/>
                </p:cNvGrpSpPr>
                <p:nvPr/>
              </p:nvGrpSpPr>
              <p:grpSpPr>
                <a:xfrm>
                  <a:off x="2775705" y="2434842"/>
                  <a:ext cx="644612" cy="262385"/>
                  <a:chOff x="9425131" y="4464424"/>
                  <a:chExt cx="1215267" cy="534166"/>
                </a:xfrm>
              </p:grpSpPr>
              <p:pic>
                <p:nvPicPr>
                  <p:cNvPr id="301" name="Picture 3" descr="C:\Users\Shows\Pictures\DVD_ART34_Update1_rev6-26\Logos\Exchange Online\Exchange Online grid h r.png"/>
                  <p:cNvPicPr>
                    <a:picLocks noChangeAspect="1" noChangeArrowheads="1"/>
                  </p:cNvPicPr>
                  <p:nvPr/>
                </p:nvPicPr>
                <p:blipFill rotWithShape="1">
                  <a:blip r:embed="rId13" cstate="email">
                    <a:extLst>
                      <a:ext uri="{28A0092B-C50C-407E-A947-70E740481C1C}">
                        <a14:useLocalDpi xmlns:a14="http://schemas.microsoft.com/office/drawing/2010/main"/>
                      </a:ext>
                    </a:extLst>
                  </a:blip>
                  <a:srcRect b="-1"/>
                  <a:stretch/>
                </p:blipFill>
                <p:spPr bwMode="auto">
                  <a:xfrm>
                    <a:off x="9425131" y="4464424"/>
                    <a:ext cx="1215267" cy="319726"/>
                  </a:xfrm>
                  <a:prstGeom prst="rect">
                    <a:avLst/>
                  </a:prstGeom>
                  <a:noFill/>
                </p:spPr>
              </p:pic>
              <p:pic>
                <p:nvPicPr>
                  <p:cNvPr id="302" name="Picture 301" descr="C:\Users\Shows\Pictures\DVD_ART34_Update1_rev6-26\Logos\Exchange Online\Exchange Online grid h r.png"/>
                  <p:cNvPicPr>
                    <a:picLocks noChangeAspect="1" noChangeArrowheads="1"/>
                  </p:cNvPicPr>
                  <p:nvPr/>
                </p:nvPicPr>
                <p:blipFill rotWithShape="1">
                  <a:blip r:embed="rId14" cstate="email">
                    <a:extLst>
                      <a:ext uri="{28A0092B-C50C-407E-A947-70E740481C1C}">
                        <a14:useLocalDpi xmlns:a14="http://schemas.microsoft.com/office/drawing/2010/main"/>
                      </a:ext>
                    </a:extLst>
                  </a:blip>
                  <a:srcRect/>
                  <a:stretch/>
                </p:blipFill>
                <p:spPr bwMode="auto">
                  <a:xfrm>
                    <a:off x="9755913" y="4684290"/>
                    <a:ext cx="689705" cy="314300"/>
                  </a:xfrm>
                  <a:prstGeom prst="rect">
                    <a:avLst/>
                  </a:prstGeom>
                  <a:noFill/>
                </p:spPr>
              </p:pic>
            </p:grpSp>
            <p:grpSp>
              <p:nvGrpSpPr>
                <p:cNvPr id="293" name="Group 50"/>
                <p:cNvGrpSpPr>
                  <a:grpSpLocks noChangeAspect="1"/>
                </p:cNvGrpSpPr>
                <p:nvPr/>
              </p:nvGrpSpPr>
              <p:grpSpPr>
                <a:xfrm>
                  <a:off x="3590222" y="2415234"/>
                  <a:ext cx="609600" cy="272614"/>
                  <a:chOff x="9465863" y="4617218"/>
                  <a:chExt cx="1969516" cy="821771"/>
                </a:xfrm>
                <a:effectLst/>
              </p:grpSpPr>
              <p:pic>
                <p:nvPicPr>
                  <p:cNvPr id="299" name="Picture 3" descr="C:\Users\dazw\Desktop\ShrPt-Online_h_rgb_r.png"/>
                  <p:cNvPicPr>
                    <a:picLocks noChangeAspect="1" noChangeArrowheads="1"/>
                  </p:cNvPicPr>
                  <p:nvPr/>
                </p:nvPicPr>
                <p:blipFill rotWithShape="1">
                  <a:blip r:embed="rId15" cstate="email">
                    <a:extLst>
                      <a:ext uri="{28A0092B-C50C-407E-A947-70E740481C1C}">
                        <a14:useLocalDpi xmlns:a14="http://schemas.microsoft.com/office/drawing/2010/main"/>
                      </a:ext>
                    </a:extLst>
                  </a:blip>
                  <a:srcRect t="-3948"/>
                  <a:stretch/>
                </p:blipFill>
                <p:spPr bwMode="auto">
                  <a:xfrm>
                    <a:off x="9465863" y="4617218"/>
                    <a:ext cx="1969516" cy="508965"/>
                  </a:xfrm>
                  <a:prstGeom prst="rect">
                    <a:avLst/>
                  </a:prstGeom>
                  <a:noFill/>
                  <a:ln>
                    <a:noFill/>
                  </a:ln>
                  <a:effectLst>
                    <a:outerShdw blurRad="25400" dist="25400" dir="270000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00" name="Picture 3" descr="C:\Users\dazw\Desktop\ShrPt-Online_h_rgb_r.png"/>
                  <p:cNvPicPr>
                    <a:picLocks noChangeAspect="1" noChangeArrowheads="1"/>
                  </p:cNvPicPr>
                  <p:nvPr/>
                </p:nvPicPr>
                <p:blipFill rotWithShape="1">
                  <a:blip r:embed="rId16" cstate="email">
                    <a:extLst>
                      <a:ext uri="{28A0092B-C50C-407E-A947-70E740481C1C}">
                        <a14:useLocalDpi xmlns:a14="http://schemas.microsoft.com/office/drawing/2010/main"/>
                      </a:ext>
                    </a:extLst>
                  </a:blip>
                  <a:srcRect/>
                  <a:stretch/>
                </p:blipFill>
                <p:spPr bwMode="auto">
                  <a:xfrm>
                    <a:off x="9920015" y="4956885"/>
                    <a:ext cx="1016505" cy="482104"/>
                  </a:xfrm>
                  <a:prstGeom prst="rect">
                    <a:avLst/>
                  </a:prstGeom>
                  <a:noFill/>
                  <a:ln>
                    <a:noFill/>
                  </a:ln>
                  <a:effectLst>
                    <a:outerShdw blurRad="25400" dist="25400" dir="2700000">
                      <a:srgbClr val="000000">
                        <a:alpha val="43000"/>
                      </a:srgbClr>
                    </a:outerShdw>
                  </a:effectLst>
                  <a:extLst>
                    <a:ext uri="{909E8E84-426E-40DD-AFC4-6F175D3DCCD1}">
                      <a14:hiddenFill xmlns:a14="http://schemas.microsoft.com/office/drawing/2010/main">
                        <a:solidFill>
                          <a:srgbClr val="FFFFFF"/>
                        </a:solidFill>
                      </a14:hiddenFill>
                    </a:ext>
                  </a:extLst>
                </p:spPr>
              </p:pic>
            </p:grpSp>
            <p:pic>
              <p:nvPicPr>
                <p:cNvPr id="294" name="Picture 3"/>
                <p:cNvPicPr>
                  <a:picLocks noChangeAspect="1" noChangeArrowheads="1"/>
                </p:cNvPicPr>
                <p:nvPr/>
              </p:nvPicPr>
              <p:blipFill>
                <a:blip r:embed="rId17" cstate="email">
                  <a:extLst>
                    <a:ext uri="{28A0092B-C50C-407E-A947-70E740481C1C}">
                      <a14:useLocalDpi xmlns:a14="http://schemas.microsoft.com/office/drawing/2010/main"/>
                    </a:ext>
                  </a:extLst>
                </a:blip>
                <a:stretch>
                  <a:fillRect/>
                </a:stretch>
              </p:blipFill>
              <p:spPr bwMode="auto">
                <a:xfrm>
                  <a:off x="2988849" y="2736820"/>
                  <a:ext cx="656302" cy="278976"/>
                </a:xfrm>
                <a:prstGeom prst="rect">
                  <a:avLst/>
                </a:prstGeom>
                <a:noFill/>
                <a:ln>
                  <a:noFill/>
                </a:ln>
              </p:spPr>
            </p:pic>
            <p:grpSp>
              <p:nvGrpSpPr>
                <p:cNvPr id="295" name="Group 52"/>
                <p:cNvGrpSpPr>
                  <a:grpSpLocks noChangeAspect="1"/>
                </p:cNvGrpSpPr>
                <p:nvPr/>
              </p:nvGrpSpPr>
              <p:grpSpPr>
                <a:xfrm>
                  <a:off x="3658303" y="2740468"/>
                  <a:ext cx="732377" cy="271680"/>
                  <a:chOff x="9477905" y="4076701"/>
                  <a:chExt cx="1802870" cy="698730"/>
                </a:xfrm>
              </p:grpSpPr>
              <p:pic>
                <p:nvPicPr>
                  <p:cNvPr id="296" name="Picture 295" descr="ofc-CommSvr_bL_r.png"/>
                  <p:cNvPicPr>
                    <a:picLocks noChangeAspect="1"/>
                  </p:cNvPicPr>
                  <p:nvPr/>
                </p:nvPicPr>
                <p:blipFill rotWithShape="1">
                  <a:blip r:embed="rId18" cstate="email">
                    <a:extLst>
                      <a:ext uri="{28A0092B-C50C-407E-A947-70E740481C1C}">
                        <a14:useLocalDpi xmlns:a14="http://schemas.microsoft.com/office/drawing/2010/main"/>
                      </a:ext>
                    </a:extLst>
                  </a:blip>
                  <a:srcRect/>
                  <a:stretch/>
                </p:blipFill>
                <p:spPr>
                  <a:xfrm>
                    <a:off x="9477905" y="4076701"/>
                    <a:ext cx="853546" cy="310740"/>
                  </a:xfrm>
                  <a:prstGeom prst="rect">
                    <a:avLst/>
                  </a:prstGeom>
                  <a:noFill/>
                  <a:ln>
                    <a:noFill/>
                  </a:ln>
                </p:spPr>
              </p:pic>
              <p:pic>
                <p:nvPicPr>
                  <p:cNvPr id="297" name="Picture 296" descr="ofc-CommSvr_bL_r.png"/>
                  <p:cNvPicPr>
                    <a:picLocks noChangeAspect="1"/>
                  </p:cNvPicPr>
                  <p:nvPr/>
                </p:nvPicPr>
                <p:blipFill rotWithShape="1">
                  <a:blip r:embed="rId19" cstate="email">
                    <a:extLst>
                      <a:ext uri="{28A0092B-C50C-407E-A947-70E740481C1C}">
                        <a14:useLocalDpi xmlns:a14="http://schemas.microsoft.com/office/drawing/2010/main"/>
                      </a:ext>
                    </a:extLst>
                  </a:blip>
                  <a:srcRect/>
                  <a:stretch/>
                </p:blipFill>
                <p:spPr>
                  <a:xfrm>
                    <a:off x="9793921" y="4507700"/>
                    <a:ext cx="576012" cy="267731"/>
                  </a:xfrm>
                  <a:prstGeom prst="rect">
                    <a:avLst/>
                  </a:prstGeom>
                  <a:noFill/>
                  <a:ln>
                    <a:noFill/>
                  </a:ln>
                </p:spPr>
              </p:pic>
              <p:pic>
                <p:nvPicPr>
                  <p:cNvPr id="298" name="Picture 297" descr="ofc-CommSvr_bL_r.png"/>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9791700" y="4292957"/>
                    <a:ext cx="1489075" cy="283943"/>
                  </a:xfrm>
                  <a:prstGeom prst="rect">
                    <a:avLst/>
                  </a:prstGeom>
                  <a:noFill/>
                  <a:ln>
                    <a:noFill/>
                  </a:ln>
                </p:spPr>
              </p:pic>
            </p:grpSp>
          </p:grpSp>
        </p:grpSp>
        <p:grpSp>
          <p:nvGrpSpPr>
            <p:cNvPr id="285" name="Group 71"/>
            <p:cNvGrpSpPr>
              <a:grpSpLocks noChangeAspect="1"/>
            </p:cNvGrpSpPr>
            <p:nvPr/>
          </p:nvGrpSpPr>
          <p:grpSpPr>
            <a:xfrm>
              <a:off x="6517483" y="4568124"/>
              <a:ext cx="1178706" cy="324766"/>
              <a:chOff x="6517483" y="4568124"/>
              <a:chExt cx="1473383" cy="405957"/>
            </a:xfrm>
          </p:grpSpPr>
          <p:grpSp>
            <p:nvGrpSpPr>
              <p:cNvPr id="286" name="Group 65"/>
              <p:cNvGrpSpPr/>
              <p:nvPr/>
            </p:nvGrpSpPr>
            <p:grpSpPr>
              <a:xfrm>
                <a:off x="6517483" y="4568124"/>
                <a:ext cx="1473383" cy="405957"/>
                <a:chOff x="3694362" y="3438553"/>
                <a:chExt cx="1473383" cy="405957"/>
              </a:xfrm>
            </p:grpSpPr>
            <p:sp>
              <p:nvSpPr>
                <p:cNvPr id="288" name="Rectangle 287"/>
                <p:cNvSpPr/>
                <p:nvPr/>
              </p:nvSpPr>
              <p:spPr bwMode="auto">
                <a:xfrm>
                  <a:off x="3694362" y="3442728"/>
                  <a:ext cx="1473383" cy="401782"/>
                </a:xfrm>
                <a:prstGeom prst="rect">
                  <a:avLst/>
                </a:prstGeom>
                <a:gradFill flip="none" rotWithShape="1">
                  <a:gsLst>
                    <a:gs pos="75000">
                      <a:schemeClr val="accent5"/>
                    </a:gs>
                    <a:gs pos="50000">
                      <a:schemeClr val="accent5"/>
                    </a:gs>
                    <a:gs pos="0">
                      <a:schemeClr val="accent5"/>
                    </a:gs>
                    <a:gs pos="100000">
                      <a:sysClr val="windowText" lastClr="000000">
                        <a:tint val="23000"/>
                        <a:satMod val="300000"/>
                      </a:sysClr>
                    </a:gs>
                  </a:gsLst>
                  <a:path path="circle">
                    <a:fillToRect l="50000" t="50000" r="50000" b="50000"/>
                  </a:path>
                  <a:tileRect/>
                </a:gradFill>
                <a:ln w="9525" cap="flat" cmpd="sng" algn="ctr">
                  <a:noFill/>
                  <a:prstDash val="solid"/>
                  <a:headEnd type="none" w="med" len="med"/>
                  <a:tailEnd type="none" w="med" len="med"/>
                </a:ln>
                <a:effectLst>
                  <a:outerShdw blurRad="50800" dist="38100" dir="5400000" rotWithShape="0">
                    <a:srgbClr val="000000">
                      <a:alpha val="35000"/>
                    </a:srgbClr>
                  </a:outerShdw>
                  <a:softEdge rad="63500"/>
                </a:effectLst>
              </p:spPr>
              <p:txBody>
                <a:bodyPr vert="horz" wrap="square" lIns="68577" tIns="34289" rIns="68577" bIns="34289" numCol="1" rtlCol="0" anchor="ctr" anchorCtr="0" compatLnSpc="1">
                  <a:prstTxWarp prst="textNoShape">
                    <a:avLst/>
                  </a:prstTxWarp>
                </a:bodyPr>
                <a:lstStyle/>
                <a:p>
                  <a:pPr algn="ctr" defTabSz="685574"/>
                  <a:r>
                    <a:rPr lang="en-US" sz="1350" kern="0" dirty="0" err="1">
                      <a:effectLst>
                        <a:outerShdw blurRad="38100" dist="38100" dir="2700000" algn="tl">
                          <a:srgbClr val="000000">
                            <a:alpha val="43137"/>
                          </a:srgbClr>
                        </a:outerShdw>
                      </a:effectLst>
                      <a:latin typeface="Segoe UI" pitchFamily="34" charset="0"/>
                      <a:ea typeface="Segoe UI" pitchFamily="34" charset="0"/>
                      <a:cs typeface="Segoe UI" pitchFamily="34" charset="0"/>
                    </a:rPr>
                    <a:t>yy</a:t>
                  </a:r>
                  <a:endParaRPr lang="en-US" sz="1350" kern="0" dirty="0">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p:txBody>
            </p:sp>
            <p:sp>
              <p:nvSpPr>
                <p:cNvPr id="289" name="Rounded Rectangle 288"/>
                <p:cNvSpPr/>
                <p:nvPr/>
              </p:nvSpPr>
              <p:spPr bwMode="auto">
                <a:xfrm>
                  <a:off x="3879628" y="3438553"/>
                  <a:ext cx="1186824" cy="405957"/>
                </a:xfrm>
                <a:prstGeom prst="roundRect">
                  <a:avLst/>
                </a:prstGeom>
                <a:solidFill>
                  <a:sysClr val="window" lastClr="FFFFFF"/>
                </a:solidFill>
                <a:ln w="9525" cap="flat" cmpd="sng" algn="ctr">
                  <a:solidFill>
                    <a:srgbClr val="AEBAD5"/>
                  </a:solidFill>
                  <a:prstDash val="solid"/>
                  <a:headEnd type="none" w="med" len="med"/>
                  <a:tailEnd type="none" w="med" len="med"/>
                </a:ln>
                <a:effectLst>
                  <a:outerShdw blurRad="50800" dist="38100" dir="2700000" algn="tl" rotWithShape="0">
                    <a:prstClr val="black">
                      <a:alpha val="40000"/>
                    </a:prstClr>
                  </a:outerShdw>
                </a:effectLst>
              </p:spPr>
              <p:txBody>
                <a:bodyPr vert="horz" wrap="square" lIns="51435" tIns="25718" rIns="51435" bIns="25718" numCol="1" rtlCol="0" anchor="ctr" anchorCtr="0" compatLnSpc="1">
                  <a:prstTxWarp prst="textNoShape">
                    <a:avLst/>
                  </a:prstTxWarp>
                </a:bodyPr>
                <a:lstStyle/>
                <a:p>
                  <a:pPr algn="ctr" defTabSz="685460" fontAlgn="base">
                    <a:spcBef>
                      <a:spcPct val="0"/>
                    </a:spcBef>
                    <a:spcAft>
                      <a:spcPct val="0"/>
                    </a:spcAft>
                    <a:defRPr/>
                  </a:pPr>
                  <a:endParaRPr lang="en-US" sz="1050" kern="0" dirty="0">
                    <a:effectLst>
                      <a:outerShdw blurRad="38100" dist="38100" dir="2700000" algn="tl">
                        <a:srgbClr val="000000">
                          <a:alpha val="43137"/>
                        </a:srgbClr>
                      </a:outerShdw>
                    </a:effectLst>
                    <a:latin typeface="Segoe" pitchFamily="34" charset="0"/>
                  </a:endParaRPr>
                </a:p>
              </p:txBody>
            </p:sp>
          </p:grpSp>
          <p:pic>
            <p:nvPicPr>
              <p:cNvPr id="287" name="Picture 286"/>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6896902" y="4670376"/>
                <a:ext cx="885823" cy="223837"/>
              </a:xfrm>
              <a:prstGeom prst="rect">
                <a:avLst/>
              </a:prstGeom>
            </p:spPr>
          </p:pic>
        </p:grpSp>
      </p:grpSp>
      <p:sp>
        <p:nvSpPr>
          <p:cNvPr id="68" name="Rounded Rectangle 67"/>
          <p:cNvSpPr/>
          <p:nvPr/>
        </p:nvSpPr>
        <p:spPr bwMode="auto">
          <a:xfrm>
            <a:off x="1777927" y="4143123"/>
            <a:ext cx="1441177" cy="334426"/>
          </a:xfrm>
          <a:prstGeom prst="roundRect">
            <a:avLst/>
          </a:prstGeom>
          <a:gradFill flip="none" rotWithShape="1">
            <a:gsLst>
              <a:gs pos="75000">
                <a:schemeClr val="accent5"/>
              </a:gs>
              <a:gs pos="50000">
                <a:schemeClr val="accent5"/>
              </a:gs>
              <a:gs pos="0">
                <a:schemeClr val="accent5"/>
              </a:gs>
              <a:gs pos="100000">
                <a:sysClr val="windowText" lastClr="000000">
                  <a:tint val="23000"/>
                  <a:satMod val="300000"/>
                </a:sysClr>
              </a:gs>
            </a:gsLst>
            <a:path path="circle">
              <a:fillToRect l="50000" t="50000" r="50000" b="50000"/>
            </a:path>
            <a:tileRect/>
          </a:gradFill>
          <a:ln w="9525" cap="flat" cmpd="sng" algn="ctr">
            <a:noFill/>
            <a:prstDash val="solid"/>
            <a:headEnd type="none" w="med" len="med"/>
            <a:tailEnd type="none" w="med" len="med"/>
          </a:ln>
          <a:effectLst>
            <a:outerShdw blurRad="50800" dist="38100" dir="5400000" rotWithShape="0">
              <a:srgbClr val="000000">
                <a:alpha val="35000"/>
              </a:srgbClr>
            </a:outerShdw>
            <a:softEdge rad="63500"/>
          </a:effectLst>
        </p:spPr>
        <p:txBody>
          <a:bodyPr vert="horz" wrap="square" lIns="68577" tIns="34289" rIns="68577" bIns="34289" numCol="1" rtlCol="0" anchor="ctr" anchorCtr="0" compatLnSpc="1">
            <a:prstTxWarp prst="textNoShape">
              <a:avLst/>
            </a:prstTxWarp>
          </a:bodyPr>
          <a:lstStyle/>
          <a:p>
            <a:pPr algn="ctr" defTabSz="685574"/>
            <a:endParaRPr lang="en-US" sz="1350" kern="0" dirty="0">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p:txBody>
      </p:sp>
      <p:pic>
        <p:nvPicPr>
          <p:cNvPr id="69" name="Picture 3" descr="C:\Users\maryfj\Desktop\DVD_ART36\Logos\Windows Server (brand)\Windows Server brand logo h.png"/>
          <p:cNvPicPr>
            <a:picLocks noChangeAspect="1" noChangeArrowheads="1"/>
          </p:cNvPicPr>
          <p:nvPr/>
        </p:nvPicPr>
        <p:blipFill>
          <a:blip r:embed="rId22" cstate="email">
            <a:extLst>
              <a:ext uri="{28A0092B-C50C-407E-A947-70E740481C1C}">
                <a14:useLocalDpi xmlns:a14="http://schemas.microsoft.com/office/drawing/2010/main"/>
              </a:ext>
            </a:extLst>
          </a:blip>
          <a:stretch>
            <a:fillRect/>
          </a:stretch>
        </p:blipFill>
        <p:spPr bwMode="invGray">
          <a:xfrm>
            <a:off x="1877760" y="4207572"/>
            <a:ext cx="1149404" cy="214296"/>
          </a:xfrm>
          <a:prstGeom prst="rect">
            <a:avLst/>
          </a:prstGeom>
          <a:noFill/>
          <a:ln>
            <a:noFill/>
          </a:ln>
        </p:spPr>
      </p:pic>
    </p:spTree>
    <p:extLst>
      <p:ext uri="{BB962C8B-B14F-4D97-AF65-F5344CB8AC3E}">
        <p14:creationId xmlns:p14="http://schemas.microsoft.com/office/powerpoint/2010/main" val="3157366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bwMode="auto">
          <a:xfrm>
            <a:off x="3883111" y="1375484"/>
            <a:ext cx="5172749" cy="2901638"/>
          </a:xfrm>
          <a:prstGeom prst="rect">
            <a:avLst/>
          </a:prstGeom>
          <a:solidFill>
            <a:srgbClr val="33193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endParaRPr lang="en-US" sz="1176" spc="-75" dirty="0">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p:cNvGrpSpPr/>
          <p:nvPr/>
        </p:nvGrpSpPr>
        <p:grpSpPr>
          <a:xfrm>
            <a:off x="3947987" y="1431859"/>
            <a:ext cx="5042960" cy="627665"/>
            <a:chOff x="3764186" y="-668366"/>
            <a:chExt cx="8585337" cy="1287707"/>
          </a:xfrm>
        </p:grpSpPr>
        <p:sp>
          <p:nvSpPr>
            <p:cNvPr id="39" name="Rectangle 38"/>
            <p:cNvSpPr/>
            <p:nvPr/>
          </p:nvSpPr>
          <p:spPr bwMode="auto">
            <a:xfrm>
              <a:off x="3764186" y="-668366"/>
              <a:ext cx="8585337" cy="11783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r>
                <a:rPr lang="en-US" sz="2353" spc="-75" dirty="0">
                  <a:solidFill>
                    <a:srgbClr val="FFFFFF"/>
                  </a:solidFill>
                  <a:latin typeface="Segoe UI Light"/>
                  <a:ea typeface="Segoe UI" pitchFamily="34" charset="0"/>
                  <a:cs typeface="Segoe UI" pitchFamily="34" charset="0"/>
                </a:rPr>
                <a:t>Programming Model + Tools</a:t>
              </a:r>
            </a:p>
          </p:txBody>
        </p:sp>
        <p:grpSp>
          <p:nvGrpSpPr>
            <p:cNvPr id="15" name="Group 14" hidden="1"/>
            <p:cNvGrpSpPr/>
            <p:nvPr/>
          </p:nvGrpSpPr>
          <p:grpSpPr>
            <a:xfrm>
              <a:off x="4719667" y="510351"/>
              <a:ext cx="6690454" cy="108990"/>
              <a:chOff x="4719667" y="498991"/>
              <a:chExt cx="6690454" cy="108990"/>
            </a:xfrm>
          </p:grpSpPr>
          <p:sp>
            <p:nvSpPr>
              <p:cNvPr id="14" name="Rectangle 13"/>
              <p:cNvSpPr/>
              <p:nvPr/>
            </p:nvSpPr>
            <p:spPr bwMode="auto">
              <a:xfrm>
                <a:off x="4719667" y="498991"/>
                <a:ext cx="471399" cy="10899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endParaRPr lang="en-US" sz="2353" spc="-75" dirty="0">
                  <a:solidFill>
                    <a:srgbClr val="FFFFFF"/>
                  </a:solidFill>
                  <a:latin typeface="Segoe UI Light"/>
                  <a:ea typeface="Segoe UI" pitchFamily="34" charset="0"/>
                  <a:cs typeface="Segoe UI" pitchFamily="34" charset="0"/>
                </a:endParaRPr>
              </a:p>
            </p:txBody>
          </p:sp>
          <p:sp>
            <p:nvSpPr>
              <p:cNvPr id="100" name="Rectangle 99"/>
              <p:cNvSpPr/>
              <p:nvPr/>
            </p:nvSpPr>
            <p:spPr bwMode="auto">
              <a:xfrm>
                <a:off x="5469361" y="498991"/>
                <a:ext cx="471399" cy="10899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endParaRPr lang="en-US" sz="2353" spc="-75" dirty="0">
                  <a:solidFill>
                    <a:srgbClr val="FFFFFF"/>
                  </a:solidFill>
                  <a:latin typeface="Segoe UI Light"/>
                  <a:ea typeface="Segoe UI" pitchFamily="34" charset="0"/>
                  <a:cs typeface="Segoe UI" pitchFamily="34" charset="0"/>
                </a:endParaRPr>
              </a:p>
            </p:txBody>
          </p:sp>
          <p:sp>
            <p:nvSpPr>
              <p:cNvPr id="101" name="Rectangle 100"/>
              <p:cNvSpPr/>
              <p:nvPr/>
            </p:nvSpPr>
            <p:spPr bwMode="auto">
              <a:xfrm>
                <a:off x="10189027" y="498991"/>
                <a:ext cx="471399" cy="10899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endParaRPr lang="en-US" sz="2353" spc="-75" dirty="0">
                  <a:solidFill>
                    <a:srgbClr val="FFFFFF"/>
                  </a:solidFill>
                  <a:latin typeface="Segoe UI Light"/>
                  <a:ea typeface="Segoe UI" pitchFamily="34" charset="0"/>
                  <a:cs typeface="Segoe UI" pitchFamily="34" charset="0"/>
                </a:endParaRPr>
              </a:p>
            </p:txBody>
          </p:sp>
          <p:sp>
            <p:nvSpPr>
              <p:cNvPr id="102" name="Rectangle 101"/>
              <p:cNvSpPr/>
              <p:nvPr/>
            </p:nvSpPr>
            <p:spPr bwMode="auto">
              <a:xfrm>
                <a:off x="10938722" y="498991"/>
                <a:ext cx="471399" cy="10899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endParaRPr lang="en-US" sz="2353" spc="-75" dirty="0">
                  <a:solidFill>
                    <a:srgbClr val="FFFFFF"/>
                  </a:solidFill>
                  <a:latin typeface="Segoe UI Light"/>
                  <a:ea typeface="Segoe UI" pitchFamily="34" charset="0"/>
                  <a:cs typeface="Segoe UI" pitchFamily="34" charset="0"/>
                </a:endParaRPr>
              </a:p>
            </p:txBody>
          </p:sp>
          <p:sp>
            <p:nvSpPr>
              <p:cNvPr id="115" name="Rectangle 114"/>
              <p:cNvSpPr/>
              <p:nvPr/>
            </p:nvSpPr>
            <p:spPr bwMode="auto">
              <a:xfrm>
                <a:off x="7452048" y="498991"/>
                <a:ext cx="471399" cy="10899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endParaRPr lang="en-US" sz="2353" spc="-75" dirty="0">
                  <a:solidFill>
                    <a:srgbClr val="FFFFFF"/>
                  </a:solidFill>
                  <a:latin typeface="Segoe UI Light"/>
                  <a:ea typeface="Segoe UI" pitchFamily="34" charset="0"/>
                  <a:cs typeface="Segoe UI" pitchFamily="34" charset="0"/>
                </a:endParaRPr>
              </a:p>
            </p:txBody>
          </p:sp>
          <p:sp>
            <p:nvSpPr>
              <p:cNvPr id="116" name="Rectangle 115"/>
              <p:cNvSpPr/>
              <p:nvPr/>
            </p:nvSpPr>
            <p:spPr bwMode="auto">
              <a:xfrm>
                <a:off x="8201742" y="498991"/>
                <a:ext cx="471399" cy="10899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endParaRPr lang="en-US" sz="2353" spc="-75" dirty="0">
                  <a:solidFill>
                    <a:srgbClr val="FFFFFF"/>
                  </a:solidFill>
                  <a:latin typeface="Segoe UI Light"/>
                  <a:ea typeface="Segoe UI" pitchFamily="34" charset="0"/>
                  <a:cs typeface="Segoe UI" pitchFamily="34" charset="0"/>
                </a:endParaRPr>
              </a:p>
            </p:txBody>
          </p:sp>
        </p:grpSp>
      </p:grpSp>
      <p:grpSp>
        <p:nvGrpSpPr>
          <p:cNvPr id="31" name="Group 30"/>
          <p:cNvGrpSpPr/>
          <p:nvPr/>
        </p:nvGrpSpPr>
        <p:grpSpPr>
          <a:xfrm>
            <a:off x="3947987" y="2033219"/>
            <a:ext cx="1666494" cy="642850"/>
            <a:chOff x="6685655" y="2528908"/>
            <a:chExt cx="2788385" cy="3211560"/>
          </a:xfrm>
        </p:grpSpPr>
        <p:sp>
          <p:nvSpPr>
            <p:cNvPr id="88" name="Rectangle 87"/>
            <p:cNvSpPr/>
            <p:nvPr/>
          </p:nvSpPr>
          <p:spPr bwMode="auto">
            <a:xfrm>
              <a:off x="6685655" y="2528908"/>
              <a:ext cx="2788385" cy="309392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r>
                <a:rPr lang="en-US" sz="2353" spc="-75" dirty="0">
                  <a:solidFill>
                    <a:srgbClr val="FFFFFF"/>
                  </a:solidFill>
                  <a:latin typeface="Segoe UI Light"/>
                  <a:ea typeface="Segoe UI" pitchFamily="34" charset="0"/>
                  <a:cs typeface="Segoe UI" pitchFamily="34" charset="0"/>
                </a:rPr>
                <a:t>Identity</a:t>
              </a:r>
            </a:p>
          </p:txBody>
        </p:sp>
        <p:sp>
          <p:nvSpPr>
            <p:cNvPr id="124" name="Rectangle 123" hidden="1"/>
            <p:cNvSpPr/>
            <p:nvPr/>
          </p:nvSpPr>
          <p:spPr bwMode="auto">
            <a:xfrm>
              <a:off x="7481524" y="5622837"/>
              <a:ext cx="471399" cy="1176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endParaRPr lang="en-US" sz="2353" spc="-75" dirty="0">
                <a:solidFill>
                  <a:srgbClr val="FFFFFF"/>
                </a:solidFill>
                <a:latin typeface="Segoe UI Light"/>
                <a:ea typeface="Segoe UI" pitchFamily="34" charset="0"/>
                <a:cs typeface="Segoe UI" pitchFamily="34" charset="0"/>
              </a:endParaRPr>
            </a:p>
          </p:txBody>
        </p:sp>
        <p:sp>
          <p:nvSpPr>
            <p:cNvPr id="125" name="Rectangle 124" hidden="1"/>
            <p:cNvSpPr/>
            <p:nvPr/>
          </p:nvSpPr>
          <p:spPr bwMode="auto">
            <a:xfrm>
              <a:off x="8231218" y="5622837"/>
              <a:ext cx="471399" cy="1176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endParaRPr lang="en-US" sz="2353" spc="-75" dirty="0">
                <a:solidFill>
                  <a:srgbClr val="FFFFFF"/>
                </a:solidFill>
                <a:latin typeface="Segoe UI Light"/>
                <a:ea typeface="Segoe UI" pitchFamily="34" charset="0"/>
                <a:cs typeface="Segoe UI" pitchFamily="34" charset="0"/>
              </a:endParaRPr>
            </a:p>
          </p:txBody>
        </p:sp>
      </p:grpSp>
      <p:grpSp>
        <p:nvGrpSpPr>
          <p:cNvPr id="30" name="Group 29"/>
          <p:cNvGrpSpPr/>
          <p:nvPr/>
        </p:nvGrpSpPr>
        <p:grpSpPr>
          <a:xfrm>
            <a:off x="5636263" y="2032224"/>
            <a:ext cx="1666494" cy="642409"/>
            <a:chOff x="3774183" y="2528908"/>
            <a:chExt cx="2803314" cy="3209357"/>
          </a:xfrm>
        </p:grpSpPr>
        <p:sp>
          <p:nvSpPr>
            <p:cNvPr id="65" name="Rectangle 64"/>
            <p:cNvSpPr/>
            <p:nvPr/>
          </p:nvSpPr>
          <p:spPr bwMode="auto">
            <a:xfrm>
              <a:off x="3774183" y="2528908"/>
              <a:ext cx="2803314" cy="309392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r>
                <a:rPr lang="en-US" sz="2353" spc="-75" dirty="0">
                  <a:solidFill>
                    <a:srgbClr val="FFFFFF"/>
                  </a:solidFill>
                  <a:latin typeface="Segoe UI Light"/>
                  <a:ea typeface="Segoe UI" pitchFamily="34" charset="0"/>
                  <a:cs typeface="Segoe UI" pitchFamily="34" charset="0"/>
                </a:rPr>
                <a:t>Integration</a:t>
              </a:r>
            </a:p>
          </p:txBody>
        </p:sp>
        <p:sp>
          <p:nvSpPr>
            <p:cNvPr id="122" name="Rectangle 121" hidden="1"/>
            <p:cNvSpPr/>
            <p:nvPr/>
          </p:nvSpPr>
          <p:spPr bwMode="auto">
            <a:xfrm>
              <a:off x="4613923" y="5620634"/>
              <a:ext cx="471399" cy="1176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endParaRPr lang="en-US" sz="2353" spc="-75" dirty="0">
                <a:solidFill>
                  <a:srgbClr val="FFFFFF"/>
                </a:solidFill>
                <a:latin typeface="Segoe UI Light"/>
                <a:ea typeface="Segoe UI" pitchFamily="34" charset="0"/>
                <a:cs typeface="Segoe UI" pitchFamily="34" charset="0"/>
              </a:endParaRPr>
            </a:p>
          </p:txBody>
        </p:sp>
        <p:sp>
          <p:nvSpPr>
            <p:cNvPr id="123" name="Rectangle 122" hidden="1"/>
            <p:cNvSpPr/>
            <p:nvPr/>
          </p:nvSpPr>
          <p:spPr bwMode="auto">
            <a:xfrm>
              <a:off x="5363617" y="5620634"/>
              <a:ext cx="471399" cy="1176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endParaRPr lang="en-US" sz="2353" spc="-75" dirty="0">
                <a:solidFill>
                  <a:srgbClr val="FFFFFF"/>
                </a:solidFill>
                <a:latin typeface="Segoe UI Light"/>
                <a:ea typeface="Segoe UI" pitchFamily="34" charset="0"/>
                <a:cs typeface="Segoe UI" pitchFamily="34" charset="0"/>
              </a:endParaRPr>
            </a:p>
          </p:txBody>
        </p:sp>
      </p:grpSp>
      <p:grpSp>
        <p:nvGrpSpPr>
          <p:cNvPr id="32" name="Group 31"/>
          <p:cNvGrpSpPr/>
          <p:nvPr/>
        </p:nvGrpSpPr>
        <p:grpSpPr>
          <a:xfrm>
            <a:off x="7324539" y="2034006"/>
            <a:ext cx="1666494" cy="643150"/>
            <a:chOff x="9569698" y="2528908"/>
            <a:chExt cx="2777809" cy="3213059"/>
          </a:xfrm>
        </p:grpSpPr>
        <p:sp>
          <p:nvSpPr>
            <p:cNvPr id="85" name="Rectangle 84"/>
            <p:cNvSpPr/>
            <p:nvPr/>
          </p:nvSpPr>
          <p:spPr bwMode="auto">
            <a:xfrm>
              <a:off x="9569698" y="2528908"/>
              <a:ext cx="2777809" cy="309392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r>
                <a:rPr lang="en-US" sz="2353" spc="-75" dirty="0">
                  <a:solidFill>
                    <a:srgbClr val="FFFFFF"/>
                  </a:solidFill>
                  <a:latin typeface="Segoe UI Light"/>
                  <a:ea typeface="Segoe UI" pitchFamily="34" charset="0"/>
                  <a:cs typeface="Segoe UI" pitchFamily="34" charset="0"/>
                </a:rPr>
                <a:t>Data</a:t>
              </a:r>
            </a:p>
          </p:txBody>
        </p:sp>
        <p:sp>
          <p:nvSpPr>
            <p:cNvPr id="126" name="Rectangle 125" hidden="1"/>
            <p:cNvSpPr/>
            <p:nvPr/>
          </p:nvSpPr>
          <p:spPr bwMode="auto">
            <a:xfrm>
              <a:off x="10394967" y="5624336"/>
              <a:ext cx="471399" cy="1176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endParaRPr lang="en-US" sz="2353" spc="-75" dirty="0">
                <a:solidFill>
                  <a:srgbClr val="FFFFFF"/>
                </a:solidFill>
                <a:latin typeface="Segoe UI Light"/>
                <a:ea typeface="Segoe UI" pitchFamily="34" charset="0"/>
                <a:cs typeface="Segoe UI" pitchFamily="34" charset="0"/>
              </a:endParaRPr>
            </a:p>
          </p:txBody>
        </p:sp>
        <p:sp>
          <p:nvSpPr>
            <p:cNvPr id="127" name="Rectangle 126" hidden="1"/>
            <p:cNvSpPr/>
            <p:nvPr/>
          </p:nvSpPr>
          <p:spPr bwMode="auto">
            <a:xfrm>
              <a:off x="11144661" y="5624336"/>
              <a:ext cx="471399" cy="1176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endParaRPr lang="en-US" sz="2353" spc="-75" dirty="0">
                <a:solidFill>
                  <a:srgbClr val="FFFFFF"/>
                </a:solidFill>
                <a:latin typeface="Segoe UI Light"/>
                <a:ea typeface="Segoe UI" pitchFamily="34" charset="0"/>
                <a:cs typeface="Segoe UI" pitchFamily="34" charset="0"/>
              </a:endParaRPr>
            </a:p>
          </p:txBody>
        </p:sp>
      </p:grpSp>
      <p:grpSp>
        <p:nvGrpSpPr>
          <p:cNvPr id="103" name="Group 102"/>
          <p:cNvGrpSpPr/>
          <p:nvPr/>
        </p:nvGrpSpPr>
        <p:grpSpPr>
          <a:xfrm>
            <a:off x="3947987" y="2685497"/>
            <a:ext cx="5042960" cy="747992"/>
            <a:chOff x="3764186" y="-654202"/>
            <a:chExt cx="8585337" cy="1296364"/>
          </a:xfrm>
        </p:grpSpPr>
        <p:sp>
          <p:nvSpPr>
            <p:cNvPr id="111" name="Rectangle 110"/>
            <p:cNvSpPr/>
            <p:nvPr/>
          </p:nvSpPr>
          <p:spPr bwMode="auto">
            <a:xfrm>
              <a:off x="3764186" y="-654202"/>
              <a:ext cx="8585337" cy="11783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r>
                <a:rPr lang="en-US" sz="2353" spc="-75" dirty="0" err="1">
                  <a:solidFill>
                    <a:srgbClr val="FFFFFF"/>
                  </a:solidFill>
                  <a:latin typeface="Segoe UI Light"/>
                  <a:ea typeface="Segoe UI" pitchFamily="34" charset="0"/>
                  <a:cs typeface="Segoe UI" pitchFamily="34" charset="0"/>
                </a:rPr>
                <a:t>IaaS</a:t>
              </a:r>
              <a:r>
                <a:rPr lang="en-US" sz="2353" spc="-75" dirty="0">
                  <a:solidFill>
                    <a:srgbClr val="FFFFFF"/>
                  </a:solidFill>
                  <a:latin typeface="Segoe UI Light"/>
                  <a:ea typeface="Segoe UI" pitchFamily="34" charset="0"/>
                  <a:cs typeface="Segoe UI" pitchFamily="34" charset="0"/>
                </a:rPr>
                <a:t> + </a:t>
              </a:r>
              <a:r>
                <a:rPr lang="en-US" sz="2353" spc="-75" dirty="0" err="1">
                  <a:solidFill>
                    <a:srgbClr val="FFFFFF"/>
                  </a:solidFill>
                  <a:latin typeface="Segoe UI Light"/>
                  <a:ea typeface="Segoe UI" pitchFamily="34" charset="0"/>
                  <a:cs typeface="Segoe UI" pitchFamily="34" charset="0"/>
                </a:rPr>
                <a:t>PaaS</a:t>
              </a:r>
              <a:endParaRPr lang="en-US" sz="2353" spc="-75" dirty="0">
                <a:solidFill>
                  <a:srgbClr val="FFFFFF"/>
                </a:solidFill>
                <a:latin typeface="Segoe UI Light"/>
                <a:ea typeface="Segoe UI" pitchFamily="34" charset="0"/>
                <a:cs typeface="Segoe UI" pitchFamily="34" charset="0"/>
              </a:endParaRPr>
            </a:p>
          </p:txBody>
        </p:sp>
        <p:grpSp>
          <p:nvGrpSpPr>
            <p:cNvPr id="106" name="Group 105"/>
            <p:cNvGrpSpPr/>
            <p:nvPr/>
          </p:nvGrpSpPr>
          <p:grpSpPr>
            <a:xfrm>
              <a:off x="4632139" y="524531"/>
              <a:ext cx="6777982" cy="117631"/>
              <a:chOff x="4632139" y="513171"/>
              <a:chExt cx="6777982" cy="117631"/>
            </a:xfrm>
          </p:grpSpPr>
          <p:sp>
            <p:nvSpPr>
              <p:cNvPr id="107" name="Rectangle 106" hidden="1"/>
              <p:cNvSpPr/>
              <p:nvPr/>
            </p:nvSpPr>
            <p:spPr bwMode="auto">
              <a:xfrm>
                <a:off x="4632139" y="513171"/>
                <a:ext cx="471399" cy="1176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endParaRPr lang="en-US" sz="2353" spc="-75" dirty="0">
                  <a:solidFill>
                    <a:srgbClr val="FFFFFF"/>
                  </a:solidFill>
                  <a:latin typeface="Segoe UI Light"/>
                  <a:ea typeface="Segoe UI" pitchFamily="34" charset="0"/>
                  <a:cs typeface="Segoe UI" pitchFamily="34" charset="0"/>
                </a:endParaRPr>
              </a:p>
            </p:txBody>
          </p:sp>
          <p:sp>
            <p:nvSpPr>
              <p:cNvPr id="108" name="Rectangle 107" hidden="1"/>
              <p:cNvSpPr/>
              <p:nvPr/>
            </p:nvSpPr>
            <p:spPr bwMode="auto">
              <a:xfrm>
                <a:off x="5381834" y="513171"/>
                <a:ext cx="471399" cy="1176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endParaRPr lang="en-US" sz="2353" spc="-75" dirty="0">
                  <a:solidFill>
                    <a:srgbClr val="FFFFFF"/>
                  </a:solidFill>
                  <a:latin typeface="Segoe UI Light"/>
                  <a:ea typeface="Segoe UI" pitchFamily="34" charset="0"/>
                  <a:cs typeface="Segoe UI" pitchFamily="34" charset="0"/>
                </a:endParaRPr>
              </a:p>
            </p:txBody>
          </p:sp>
          <p:sp>
            <p:nvSpPr>
              <p:cNvPr id="109" name="Rectangle 108" hidden="1"/>
              <p:cNvSpPr/>
              <p:nvPr/>
            </p:nvSpPr>
            <p:spPr bwMode="auto">
              <a:xfrm>
                <a:off x="10189029" y="513171"/>
                <a:ext cx="471399" cy="1176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endParaRPr lang="en-US" sz="2353" spc="-75" dirty="0">
                  <a:solidFill>
                    <a:srgbClr val="FFFFFF"/>
                  </a:solidFill>
                  <a:latin typeface="Segoe UI Light"/>
                  <a:ea typeface="Segoe UI" pitchFamily="34" charset="0"/>
                  <a:cs typeface="Segoe UI" pitchFamily="34" charset="0"/>
                </a:endParaRPr>
              </a:p>
            </p:txBody>
          </p:sp>
          <p:sp>
            <p:nvSpPr>
              <p:cNvPr id="110" name="Rectangle 109" hidden="1"/>
              <p:cNvSpPr/>
              <p:nvPr/>
            </p:nvSpPr>
            <p:spPr bwMode="auto">
              <a:xfrm>
                <a:off x="10938722" y="513171"/>
                <a:ext cx="471399" cy="1176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endParaRPr lang="en-US" sz="2353" spc="-75" dirty="0">
                  <a:solidFill>
                    <a:srgbClr val="FFFFFF"/>
                  </a:solidFill>
                  <a:latin typeface="Segoe UI Light"/>
                  <a:ea typeface="Segoe UI" pitchFamily="34" charset="0"/>
                  <a:cs typeface="Segoe UI" pitchFamily="34" charset="0"/>
                </a:endParaRPr>
              </a:p>
            </p:txBody>
          </p:sp>
          <p:sp>
            <p:nvSpPr>
              <p:cNvPr id="113" name="Rectangle 112" hidden="1"/>
              <p:cNvSpPr/>
              <p:nvPr/>
            </p:nvSpPr>
            <p:spPr bwMode="auto">
              <a:xfrm>
                <a:off x="7433387" y="513171"/>
                <a:ext cx="471399" cy="1176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endParaRPr lang="en-US" sz="2353" spc="-75" dirty="0">
                  <a:solidFill>
                    <a:srgbClr val="FFFFFF"/>
                  </a:solidFill>
                  <a:latin typeface="Segoe UI Light"/>
                  <a:ea typeface="Segoe UI" pitchFamily="34" charset="0"/>
                  <a:cs typeface="Segoe UI" pitchFamily="34" charset="0"/>
                </a:endParaRPr>
              </a:p>
            </p:txBody>
          </p:sp>
          <p:sp>
            <p:nvSpPr>
              <p:cNvPr id="114" name="Rectangle 113" hidden="1"/>
              <p:cNvSpPr/>
              <p:nvPr/>
            </p:nvSpPr>
            <p:spPr bwMode="auto">
              <a:xfrm>
                <a:off x="8183081" y="513171"/>
                <a:ext cx="471399" cy="1176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endParaRPr lang="en-US" sz="2353" spc="-75" dirty="0">
                  <a:solidFill>
                    <a:srgbClr val="FFFFFF"/>
                  </a:solidFill>
                  <a:latin typeface="Segoe UI Light"/>
                  <a:ea typeface="Segoe UI" pitchFamily="34" charset="0"/>
                  <a:cs typeface="Segoe UI" pitchFamily="34" charset="0"/>
                </a:endParaRPr>
              </a:p>
            </p:txBody>
          </p:sp>
        </p:grpSp>
      </p:grpSp>
      <p:sp>
        <p:nvSpPr>
          <p:cNvPr id="60" name="Rectangle 59"/>
          <p:cNvSpPr/>
          <p:nvPr/>
        </p:nvSpPr>
        <p:spPr bwMode="auto">
          <a:xfrm>
            <a:off x="3947987" y="3398167"/>
            <a:ext cx="5042960" cy="81356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r>
              <a:rPr lang="en-US" sz="2353" spc="-75" dirty="0">
                <a:solidFill>
                  <a:srgbClr val="FFFFFF"/>
                </a:solidFill>
                <a:latin typeface="Segoe UI Light"/>
                <a:ea typeface="Segoe UI" pitchFamily="34" charset="0"/>
                <a:cs typeface="Segoe UI" pitchFamily="34" charset="0"/>
              </a:rPr>
              <a:t>Microsoft Cloud Infrastructure</a:t>
            </a:r>
          </a:p>
        </p:txBody>
      </p:sp>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193" y="2224049"/>
            <a:ext cx="3687418" cy="854958"/>
          </a:xfrm>
          <a:prstGeom prst="rect">
            <a:avLst/>
          </a:prstGeom>
        </p:spPr>
      </p:pic>
    </p:spTree>
    <p:extLst>
      <p:ext uri="{BB962C8B-B14F-4D97-AF65-F5344CB8AC3E}">
        <p14:creationId xmlns:p14="http://schemas.microsoft.com/office/powerpoint/2010/main" val="4096635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1000"/>
                                        <p:tgtEl>
                                          <p:spTgt spid="103"/>
                                        </p:tgtEl>
                                      </p:cBhvr>
                                    </p:animEffect>
                                    <p:anim calcmode="lin" valueType="num">
                                      <p:cBhvr>
                                        <p:cTn id="8" dur="1000" fill="hold"/>
                                        <p:tgtEl>
                                          <p:spTgt spid="103"/>
                                        </p:tgtEl>
                                        <p:attrNameLst>
                                          <p:attrName>ppt_x</p:attrName>
                                        </p:attrNameLst>
                                      </p:cBhvr>
                                      <p:tavLst>
                                        <p:tav tm="0">
                                          <p:val>
                                            <p:strVal val="#ppt_x"/>
                                          </p:val>
                                        </p:tav>
                                        <p:tav tm="100000">
                                          <p:val>
                                            <p:strVal val="#ppt_x"/>
                                          </p:val>
                                        </p:tav>
                                      </p:tavLst>
                                    </p:anim>
                                    <p:anim calcmode="lin" valueType="num">
                                      <p:cBhvr>
                                        <p:cTn id="9" dur="1000" fill="hold"/>
                                        <p:tgtEl>
                                          <p:spTgt spid="10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1000"/>
                                        <p:tgtEl>
                                          <p:spTgt spid="31"/>
                                        </p:tgtEl>
                                      </p:cBhvr>
                                    </p:animEffect>
                                    <p:anim calcmode="lin" valueType="num">
                                      <p:cBhvr>
                                        <p:cTn id="15" dur="1000" fill="hold"/>
                                        <p:tgtEl>
                                          <p:spTgt spid="31"/>
                                        </p:tgtEl>
                                        <p:attrNameLst>
                                          <p:attrName>ppt_x</p:attrName>
                                        </p:attrNameLst>
                                      </p:cBhvr>
                                      <p:tavLst>
                                        <p:tav tm="0">
                                          <p:val>
                                            <p:strVal val="#ppt_x"/>
                                          </p:val>
                                        </p:tav>
                                        <p:tav tm="100000">
                                          <p:val>
                                            <p:strVal val="#ppt_x"/>
                                          </p:val>
                                        </p:tav>
                                      </p:tavLst>
                                    </p:anim>
                                    <p:anim calcmode="lin" valueType="num">
                                      <p:cBhvr>
                                        <p:cTn id="16" dur="1000" fill="hold"/>
                                        <p:tgtEl>
                                          <p:spTgt spid="31"/>
                                        </p:tgtEl>
                                        <p:attrNameLst>
                                          <p:attrName>ppt_y</p:attrName>
                                        </p:attrNameLst>
                                      </p:cBhvr>
                                      <p:tavLst>
                                        <p:tav tm="0">
                                          <p:val>
                                            <p:strVal val="#ppt_y-.1"/>
                                          </p:val>
                                        </p:tav>
                                        <p:tav tm="100000">
                                          <p:val>
                                            <p:strVal val="#ppt_y"/>
                                          </p:val>
                                        </p:tav>
                                      </p:tavLst>
                                    </p:anim>
                                  </p:childTnLst>
                                </p:cTn>
                              </p:par>
                              <p:par>
                                <p:cTn id="17" presetID="47" presetClass="entr" presetSubtype="0" fill="hold" nodeType="withEffect">
                                  <p:stCondLst>
                                    <p:cond delay="50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1000"/>
                                        <p:tgtEl>
                                          <p:spTgt spid="30"/>
                                        </p:tgtEl>
                                      </p:cBhvr>
                                    </p:animEffect>
                                    <p:anim calcmode="lin" valueType="num">
                                      <p:cBhvr>
                                        <p:cTn id="20" dur="1000" fill="hold"/>
                                        <p:tgtEl>
                                          <p:spTgt spid="30"/>
                                        </p:tgtEl>
                                        <p:attrNameLst>
                                          <p:attrName>ppt_x</p:attrName>
                                        </p:attrNameLst>
                                      </p:cBhvr>
                                      <p:tavLst>
                                        <p:tav tm="0">
                                          <p:val>
                                            <p:strVal val="#ppt_x"/>
                                          </p:val>
                                        </p:tav>
                                        <p:tav tm="100000">
                                          <p:val>
                                            <p:strVal val="#ppt_x"/>
                                          </p:val>
                                        </p:tav>
                                      </p:tavLst>
                                    </p:anim>
                                    <p:anim calcmode="lin" valueType="num">
                                      <p:cBhvr>
                                        <p:cTn id="21" dur="1000" fill="hold"/>
                                        <p:tgtEl>
                                          <p:spTgt spid="30"/>
                                        </p:tgtEl>
                                        <p:attrNameLst>
                                          <p:attrName>ppt_y</p:attrName>
                                        </p:attrNameLst>
                                      </p:cBhvr>
                                      <p:tavLst>
                                        <p:tav tm="0">
                                          <p:val>
                                            <p:strVal val="#ppt_y-.1"/>
                                          </p:val>
                                        </p:tav>
                                        <p:tav tm="100000">
                                          <p:val>
                                            <p:strVal val="#ppt_y"/>
                                          </p:val>
                                        </p:tav>
                                      </p:tavLst>
                                    </p:anim>
                                  </p:childTnLst>
                                </p:cTn>
                              </p:par>
                              <p:par>
                                <p:cTn id="22" presetID="47" presetClass="entr" presetSubtype="0" fill="hold" nodeType="withEffect">
                                  <p:stCondLst>
                                    <p:cond delay="100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1000"/>
                                        <p:tgtEl>
                                          <p:spTgt spid="32"/>
                                        </p:tgtEl>
                                      </p:cBhvr>
                                    </p:animEffect>
                                    <p:anim calcmode="lin" valueType="num">
                                      <p:cBhvr>
                                        <p:cTn id="25" dur="1000" fill="hold"/>
                                        <p:tgtEl>
                                          <p:spTgt spid="32"/>
                                        </p:tgtEl>
                                        <p:attrNameLst>
                                          <p:attrName>ppt_x</p:attrName>
                                        </p:attrNameLst>
                                      </p:cBhvr>
                                      <p:tavLst>
                                        <p:tav tm="0">
                                          <p:val>
                                            <p:strVal val="#ppt_x"/>
                                          </p:val>
                                        </p:tav>
                                        <p:tav tm="100000">
                                          <p:val>
                                            <p:strVal val="#ppt_x"/>
                                          </p:val>
                                        </p:tav>
                                      </p:tavLst>
                                    </p:anim>
                                    <p:anim calcmode="lin" valueType="num">
                                      <p:cBhvr>
                                        <p:cTn id="26"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anim calcmode="lin" valueType="num">
                                      <p:cBhvr>
                                        <p:cTn id="32" dur="1000" fill="hold"/>
                                        <p:tgtEl>
                                          <p:spTgt spid="18"/>
                                        </p:tgtEl>
                                        <p:attrNameLst>
                                          <p:attrName>ppt_x</p:attrName>
                                        </p:attrNameLst>
                                      </p:cBhvr>
                                      <p:tavLst>
                                        <p:tav tm="0">
                                          <p:val>
                                            <p:strVal val="#ppt_x"/>
                                          </p:val>
                                        </p:tav>
                                        <p:tav tm="100000">
                                          <p:val>
                                            <p:strVal val="#ppt_x"/>
                                          </p:val>
                                        </p:tav>
                                      </p:tavLst>
                                    </p:anim>
                                    <p:anim calcmode="lin" valueType="num">
                                      <p:cBhvr>
                                        <p:cTn id="33" dur="1000" fill="hold"/>
                                        <p:tgtEl>
                                          <p:spTgt spid="18"/>
                                        </p:tgtEl>
                                        <p:attrNameLst>
                                          <p:attrName>ppt_y</p:attrName>
                                        </p:attrNameLst>
                                      </p:cBhvr>
                                      <p:tavLst>
                                        <p:tav tm="0">
                                          <p:val>
                                            <p:strVal val="#ppt_y-.1"/>
                                          </p:val>
                                        </p:tav>
                                        <p:tav tm="100000">
                                          <p:val>
                                            <p:strVal val="#ppt_y"/>
                                          </p:val>
                                        </p:tav>
                                      </p:tavLst>
                                    </p:anim>
                                  </p:childTnLst>
                                </p:cTn>
                              </p:par>
                            </p:childTnLst>
                          </p:cTn>
                        </p:par>
                        <p:par>
                          <p:cTn id="34" fill="hold">
                            <p:stCondLst>
                              <p:cond delay="1000"/>
                            </p:stCondLst>
                            <p:childTnLst>
                              <p:par>
                                <p:cTn id="35" presetID="10" presetClass="entr" presetSubtype="0" fill="hold" grpId="0" nodeType="afterEffect">
                                  <p:stCondLst>
                                    <p:cond delay="50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4382422" y="-1"/>
            <a:ext cx="4761578" cy="5192973"/>
          </a:xfrm>
          <a:prstGeom prst="rect">
            <a:avLst/>
          </a:prstGeom>
          <a:solidFill>
            <a:srgbClr val="68217A">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5284" tIns="60486" rIns="100806" bIns="50402" numCol="1" spcCol="0" rtlCol="0" fromWordArt="0" anchor="ctr" anchorCtr="0" forceAA="0" compatLnSpc="1">
            <a:prstTxWarp prst="textNoShape">
              <a:avLst/>
            </a:prstTxWarp>
            <a:noAutofit/>
          </a:bodyPr>
          <a:lstStyle/>
          <a:p>
            <a:pPr marL="0" lvl="1" algn="ctr" defTabSz="514007">
              <a:lnSpc>
                <a:spcPct val="80000"/>
              </a:lnSpc>
            </a:pPr>
            <a:endParaRPr lang="en-US" sz="1519" kern="0" spc="-56" dirty="0">
              <a:ln w="3175">
                <a:noFill/>
              </a:ln>
              <a:solidFill>
                <a:prstClr val="white"/>
              </a:solidFill>
              <a:latin typeface="Segoe UI Light"/>
              <a:cs typeface="Segoe UI" pitchFamily="34" charset="0"/>
            </a:endParaRPr>
          </a:p>
        </p:txBody>
      </p:sp>
      <p:sp>
        <p:nvSpPr>
          <p:cNvPr id="28" name="Rectangle 27"/>
          <p:cNvSpPr/>
          <p:nvPr/>
        </p:nvSpPr>
        <p:spPr bwMode="auto">
          <a:xfrm>
            <a:off x="6175831" y="2033538"/>
            <a:ext cx="1206332" cy="1085699"/>
          </a:xfrm>
          <a:prstGeom prst="rect">
            <a:avLst/>
          </a:prstGeom>
          <a:solidFill>
            <a:srgbClr val="33193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51433" tIns="51435" rIns="51433" bIns="25717" numCol="1" rtlCol="0" anchor="ctr" anchorCtr="0" compatLnSpc="1">
            <a:prstTxWarp prst="textNoShape">
              <a:avLst/>
            </a:prstTxWarp>
          </a:bodyPr>
          <a:lstStyle/>
          <a:p>
            <a:pPr algn="ctr" defTabSz="514181" fontAlgn="base">
              <a:spcBef>
                <a:spcPct val="0"/>
              </a:spcBef>
              <a:spcAft>
                <a:spcPct val="0"/>
              </a:spcAft>
            </a:pPr>
            <a:endParaRPr lang="en-US" sz="1575" dirty="0">
              <a:gradFill>
                <a:gsLst>
                  <a:gs pos="0">
                    <a:srgbClr val="FFFFFF"/>
                  </a:gs>
                  <a:gs pos="100000">
                    <a:srgbClr val="FFFFFF"/>
                  </a:gs>
                </a:gsLst>
                <a:lin ang="5400000" scaled="0"/>
              </a:gradFill>
              <a:latin typeface="+mj-lt"/>
            </a:endParaRPr>
          </a:p>
        </p:txBody>
      </p:sp>
      <p:sp>
        <p:nvSpPr>
          <p:cNvPr id="7" name="Title 4"/>
          <p:cNvSpPr txBox="1">
            <a:spLocks/>
          </p:cNvSpPr>
          <p:nvPr/>
        </p:nvSpPr>
        <p:spPr>
          <a:xfrm>
            <a:off x="330615" y="2235356"/>
            <a:ext cx="3703976" cy="619553"/>
          </a:xfrm>
          <a:prstGeom prst="rect">
            <a:avLst/>
          </a:prstGeom>
        </p:spPr>
        <p:txBody>
          <a:bodyPr/>
          <a:lstStyle>
            <a:defPPr>
              <a:defRPr lang="en-US"/>
            </a:defPPr>
            <a:lvl1pPr algn="ctr" defTabSz="686047">
              <a:lnSpc>
                <a:spcPct val="90000"/>
              </a:lnSpc>
              <a:spcBef>
                <a:spcPct val="0"/>
              </a:spcBef>
              <a:buNone/>
              <a:defRPr sz="4800" b="0" cap="none" spc="-75" baseline="0">
                <a:ln w="3175">
                  <a:noFill/>
                </a:ln>
                <a:solidFill>
                  <a:srgbClr val="681684"/>
                </a:solidFill>
                <a:effectLst/>
                <a:latin typeface="Segoe UI Light"/>
                <a:cs typeface="Segoe UI Light"/>
              </a:defRPr>
            </a:lvl1pPr>
          </a:lstStyle>
          <a:p>
            <a:r>
              <a:rPr lang="en-US" sz="3600" dirty="0">
                <a:solidFill>
                  <a:schemeClr val="tx1"/>
                </a:solidFill>
              </a:rPr>
              <a:t>Open Platform</a:t>
            </a:r>
          </a:p>
        </p:txBody>
      </p:sp>
      <p:sp>
        <p:nvSpPr>
          <p:cNvPr id="10" name="Rectangle 9"/>
          <p:cNvSpPr/>
          <p:nvPr/>
        </p:nvSpPr>
        <p:spPr bwMode="auto">
          <a:xfrm>
            <a:off x="6175831" y="798500"/>
            <a:ext cx="1206332" cy="1085699"/>
          </a:xfrm>
          <a:prstGeom prst="rect">
            <a:avLst/>
          </a:prstGeom>
          <a:solidFill>
            <a:srgbClr val="33193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51433" tIns="51435" rIns="51433" bIns="25717" numCol="1" rtlCol="0" anchor="ctr" anchorCtr="0" compatLnSpc="1">
            <a:prstTxWarp prst="textNoShape">
              <a:avLst/>
            </a:prstTxWarp>
          </a:bodyPr>
          <a:lstStyle/>
          <a:p>
            <a:pPr algn="ctr" defTabSz="514181" fontAlgn="base">
              <a:spcBef>
                <a:spcPct val="0"/>
              </a:spcBef>
              <a:spcAft>
                <a:spcPct val="0"/>
              </a:spcAft>
            </a:pPr>
            <a:endParaRPr lang="en-US" sz="1575" dirty="0">
              <a:gradFill>
                <a:gsLst>
                  <a:gs pos="0">
                    <a:srgbClr val="FFFFFF"/>
                  </a:gs>
                  <a:gs pos="100000">
                    <a:srgbClr val="FFFFFF"/>
                  </a:gs>
                </a:gsLst>
                <a:lin ang="5400000" scaled="0"/>
              </a:gradFill>
              <a:latin typeface="+mj-lt"/>
            </a:endParaRPr>
          </a:p>
        </p:txBody>
      </p:sp>
      <p:pic>
        <p:nvPicPr>
          <p:cNvPr id="11" name="Picture 2" descr="node.j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0450" y="2413801"/>
            <a:ext cx="975033" cy="262662"/>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bwMode="auto">
          <a:xfrm>
            <a:off x="7546975" y="2028899"/>
            <a:ext cx="1206332" cy="1085699"/>
          </a:xfrm>
          <a:prstGeom prst="rect">
            <a:avLst/>
          </a:prstGeom>
          <a:solidFill>
            <a:srgbClr val="33193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51433" tIns="51435" rIns="51433" bIns="25717" numCol="1" rtlCol="0" anchor="ctr" anchorCtr="0" compatLnSpc="1">
            <a:prstTxWarp prst="textNoShape">
              <a:avLst/>
            </a:prstTxWarp>
          </a:bodyPr>
          <a:lstStyle/>
          <a:p>
            <a:pPr algn="ctr" defTabSz="514181" fontAlgn="base">
              <a:spcBef>
                <a:spcPct val="0"/>
              </a:spcBef>
              <a:spcAft>
                <a:spcPct val="0"/>
              </a:spcAft>
            </a:pPr>
            <a:endParaRPr lang="en-US" sz="1575" dirty="0">
              <a:gradFill>
                <a:gsLst>
                  <a:gs pos="0">
                    <a:srgbClr val="FFFFFF"/>
                  </a:gs>
                  <a:gs pos="100000">
                    <a:srgbClr val="FFFFFF"/>
                  </a:gs>
                </a:gsLst>
                <a:lin ang="5400000" scaled="0"/>
              </a:gradFill>
              <a:latin typeface="+mj-lt"/>
            </a:endParaRPr>
          </a:p>
        </p:txBody>
      </p:sp>
      <p:sp>
        <p:nvSpPr>
          <p:cNvPr id="16" name="Rectangle 15"/>
          <p:cNvSpPr/>
          <p:nvPr/>
        </p:nvSpPr>
        <p:spPr bwMode="auto">
          <a:xfrm>
            <a:off x="4803274" y="2028900"/>
            <a:ext cx="1206332" cy="1085699"/>
          </a:xfrm>
          <a:prstGeom prst="rect">
            <a:avLst/>
          </a:prstGeom>
          <a:solidFill>
            <a:srgbClr val="33193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51433" tIns="51435" rIns="51433" bIns="25717" numCol="1" rtlCol="0" anchor="ctr" anchorCtr="0" compatLnSpc="1">
            <a:prstTxWarp prst="textNoShape">
              <a:avLst/>
            </a:prstTxWarp>
          </a:bodyPr>
          <a:lstStyle/>
          <a:p>
            <a:pPr algn="ctr" defTabSz="514181" fontAlgn="base">
              <a:spcBef>
                <a:spcPct val="0"/>
              </a:spcBef>
              <a:spcAft>
                <a:spcPct val="0"/>
              </a:spcAft>
            </a:pPr>
            <a:endParaRPr lang="en-US" sz="1575" dirty="0">
              <a:gradFill>
                <a:gsLst>
                  <a:gs pos="0">
                    <a:srgbClr val="FFFFFF"/>
                  </a:gs>
                  <a:gs pos="100000">
                    <a:srgbClr val="FFFFFF"/>
                  </a:gs>
                </a:gsLst>
                <a:lin ang="5400000" scaled="0"/>
              </a:gradFill>
              <a:latin typeface="+mj-lt"/>
            </a:endParaRPr>
          </a:p>
        </p:txBody>
      </p:sp>
      <p:pic>
        <p:nvPicPr>
          <p:cNvPr id="17" name="Picture 12" descr="http://fc05.deviantart.net/fs70/i/2012/048/7/6/the_new_windows_logo__original_and_colored__by_dakirby309-d4q2ybv.png"/>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140460" y="2280144"/>
            <a:ext cx="531960" cy="583211"/>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bwMode="auto">
          <a:xfrm>
            <a:off x="4804686" y="3270276"/>
            <a:ext cx="1206332" cy="1085699"/>
          </a:xfrm>
          <a:prstGeom prst="rect">
            <a:avLst/>
          </a:prstGeom>
          <a:solidFill>
            <a:srgbClr val="33193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51433" tIns="51435" rIns="51433" bIns="25717" numCol="1" rtlCol="0" anchor="ctr" anchorCtr="0" compatLnSpc="1">
            <a:prstTxWarp prst="textNoShape">
              <a:avLst/>
            </a:prstTxWarp>
          </a:bodyPr>
          <a:lstStyle/>
          <a:p>
            <a:pPr algn="ctr" defTabSz="514181" fontAlgn="base">
              <a:spcBef>
                <a:spcPct val="0"/>
              </a:spcBef>
              <a:spcAft>
                <a:spcPct val="0"/>
              </a:spcAft>
            </a:pPr>
            <a:endParaRPr lang="en-US" sz="1575" dirty="0">
              <a:gradFill>
                <a:gsLst>
                  <a:gs pos="0">
                    <a:srgbClr val="FFFFFF"/>
                  </a:gs>
                  <a:gs pos="100000">
                    <a:srgbClr val="FFFFFF"/>
                  </a:gs>
                </a:gsLst>
                <a:lin ang="5400000" scaled="0"/>
              </a:gradFill>
              <a:latin typeface="+mj-lt"/>
            </a:endParaRPr>
          </a:p>
        </p:txBody>
      </p:sp>
      <p:sp>
        <p:nvSpPr>
          <p:cNvPr id="22" name="Rectangle 21"/>
          <p:cNvSpPr/>
          <p:nvPr/>
        </p:nvSpPr>
        <p:spPr bwMode="auto">
          <a:xfrm>
            <a:off x="6175831" y="3270276"/>
            <a:ext cx="1206332" cy="1085699"/>
          </a:xfrm>
          <a:prstGeom prst="rect">
            <a:avLst/>
          </a:prstGeom>
          <a:solidFill>
            <a:srgbClr val="33193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51433" tIns="51435" rIns="51433" bIns="25717" numCol="1" rtlCol="0" anchor="ctr" anchorCtr="0" compatLnSpc="1">
            <a:prstTxWarp prst="textNoShape">
              <a:avLst/>
            </a:prstTxWarp>
          </a:bodyPr>
          <a:lstStyle/>
          <a:p>
            <a:pPr algn="ctr" defTabSz="514181" fontAlgn="base">
              <a:spcBef>
                <a:spcPct val="0"/>
              </a:spcBef>
              <a:spcAft>
                <a:spcPct val="0"/>
              </a:spcAft>
            </a:pPr>
            <a:endParaRPr lang="en-US" sz="1575" dirty="0">
              <a:gradFill>
                <a:gsLst>
                  <a:gs pos="0">
                    <a:srgbClr val="FFFFFF"/>
                  </a:gs>
                  <a:gs pos="100000">
                    <a:srgbClr val="FFFFFF"/>
                  </a:gs>
                </a:gsLst>
                <a:lin ang="5400000" scaled="0"/>
              </a:gradFill>
              <a:latin typeface="+mj-lt"/>
            </a:endParaRPr>
          </a:p>
        </p:txBody>
      </p:sp>
      <p:sp>
        <p:nvSpPr>
          <p:cNvPr id="25" name="Rectangle 24"/>
          <p:cNvSpPr/>
          <p:nvPr/>
        </p:nvSpPr>
        <p:spPr bwMode="auto">
          <a:xfrm>
            <a:off x="7546975" y="3270276"/>
            <a:ext cx="1206332" cy="1085699"/>
          </a:xfrm>
          <a:prstGeom prst="rect">
            <a:avLst/>
          </a:prstGeom>
          <a:solidFill>
            <a:srgbClr val="33193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51433" tIns="51435" rIns="51433" bIns="25717" numCol="1" rtlCol="0" anchor="ctr" anchorCtr="0" compatLnSpc="1">
            <a:prstTxWarp prst="textNoShape">
              <a:avLst/>
            </a:prstTxWarp>
          </a:bodyPr>
          <a:lstStyle/>
          <a:p>
            <a:pPr algn="ctr" defTabSz="514181" fontAlgn="base">
              <a:spcBef>
                <a:spcPct val="0"/>
              </a:spcBef>
              <a:spcAft>
                <a:spcPct val="0"/>
              </a:spcAft>
            </a:pPr>
            <a:endParaRPr lang="en-US" sz="1575" dirty="0">
              <a:gradFill>
                <a:gsLst>
                  <a:gs pos="0">
                    <a:srgbClr val="FFFFFF"/>
                  </a:gs>
                  <a:gs pos="100000">
                    <a:srgbClr val="FFFFFF"/>
                  </a:gs>
                </a:gsLst>
                <a:lin ang="5400000" scaled="0"/>
              </a:gradFill>
              <a:latin typeface="+mj-lt"/>
            </a:endParaRPr>
          </a:p>
        </p:txBody>
      </p:sp>
      <p:pic>
        <p:nvPicPr>
          <p:cNvPr id="29" name="Picture 28"/>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854986" y="3347798"/>
            <a:ext cx="590309" cy="805986"/>
          </a:xfrm>
          <a:prstGeom prst="rect">
            <a:avLst/>
          </a:prstGeom>
        </p:spPr>
      </p:pic>
      <p:sp>
        <p:nvSpPr>
          <p:cNvPr id="31" name="Rectangle 30"/>
          <p:cNvSpPr/>
          <p:nvPr/>
        </p:nvSpPr>
        <p:spPr bwMode="auto">
          <a:xfrm>
            <a:off x="7546975" y="801004"/>
            <a:ext cx="1206332" cy="1085699"/>
          </a:xfrm>
          <a:prstGeom prst="rect">
            <a:avLst/>
          </a:prstGeom>
          <a:solidFill>
            <a:srgbClr val="33193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51433" tIns="51435" rIns="51433" bIns="25717" numCol="1" rtlCol="0" anchor="ctr" anchorCtr="0" compatLnSpc="1">
            <a:prstTxWarp prst="textNoShape">
              <a:avLst/>
            </a:prstTxWarp>
          </a:bodyPr>
          <a:lstStyle/>
          <a:p>
            <a:pPr algn="ctr" defTabSz="514181" fontAlgn="base">
              <a:spcBef>
                <a:spcPct val="0"/>
              </a:spcBef>
              <a:spcAft>
                <a:spcPct val="0"/>
              </a:spcAft>
            </a:pPr>
            <a:endParaRPr lang="en-US" sz="1575" dirty="0">
              <a:gradFill>
                <a:gsLst>
                  <a:gs pos="0">
                    <a:srgbClr val="FFFFFF"/>
                  </a:gs>
                  <a:gs pos="100000">
                    <a:srgbClr val="FFFFFF"/>
                  </a:gs>
                </a:gsLst>
                <a:lin ang="5400000" scaled="0"/>
              </a:gradFill>
              <a:latin typeface="+mj-lt"/>
            </a:endParaRPr>
          </a:p>
        </p:txBody>
      </p:sp>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85707" y="1097704"/>
            <a:ext cx="928869" cy="492301"/>
          </a:xfrm>
          <a:prstGeom prst="rect">
            <a:avLst/>
          </a:prstGeom>
        </p:spPr>
      </p:pic>
      <p:sp>
        <p:nvSpPr>
          <p:cNvPr id="33" name="Rectangle 32"/>
          <p:cNvSpPr/>
          <p:nvPr/>
        </p:nvSpPr>
        <p:spPr bwMode="auto">
          <a:xfrm>
            <a:off x="4801966" y="795365"/>
            <a:ext cx="1206332" cy="1085699"/>
          </a:xfrm>
          <a:prstGeom prst="rect">
            <a:avLst/>
          </a:prstGeom>
          <a:solidFill>
            <a:srgbClr val="33193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51433" tIns="51435" rIns="51433" bIns="25717" numCol="1" rtlCol="0" anchor="ctr" anchorCtr="0" compatLnSpc="1">
            <a:prstTxWarp prst="textNoShape">
              <a:avLst/>
            </a:prstTxWarp>
          </a:bodyPr>
          <a:lstStyle/>
          <a:p>
            <a:pPr algn="ctr" defTabSz="514181" fontAlgn="base">
              <a:spcBef>
                <a:spcPct val="0"/>
              </a:spcBef>
              <a:spcAft>
                <a:spcPct val="0"/>
              </a:spcAft>
            </a:pPr>
            <a:endParaRPr lang="en-US" sz="1575" dirty="0">
              <a:gradFill>
                <a:gsLst>
                  <a:gs pos="0">
                    <a:srgbClr val="FFFFFF"/>
                  </a:gs>
                  <a:gs pos="100000">
                    <a:srgbClr val="FFFFFF"/>
                  </a:gs>
                </a:gsLst>
                <a:lin ang="5400000" scaled="0"/>
              </a:gradFill>
              <a:latin typeface="+mj-lt"/>
            </a:endParaRPr>
          </a:p>
        </p:txBody>
      </p:sp>
      <p:pic>
        <p:nvPicPr>
          <p:cNvPr id="35" name="Picture 2" descr="http://www.protenus.com/Portals/0/java%20logo.png"/>
          <p:cNvPicPr>
            <a:picLocks noChangeAspect="1" noChangeArrowheads="1"/>
          </p:cNvPicPr>
          <p:nvPr/>
        </p:nvPicPr>
        <p:blipFill>
          <a:blip r:embed="rId8" cstate="print">
            <a:biLevel thresh="25000"/>
          </a:blip>
          <a:srcRect/>
          <a:stretch>
            <a:fillRect/>
          </a:stretch>
        </p:blipFill>
        <p:spPr bwMode="auto">
          <a:xfrm>
            <a:off x="6539065" y="884305"/>
            <a:ext cx="448293" cy="886622"/>
          </a:xfrm>
          <a:prstGeom prst="rect">
            <a:avLst/>
          </a:prstGeom>
          <a:noFill/>
        </p:spPr>
      </p:pic>
      <p:pic>
        <p:nvPicPr>
          <p:cNvPr id="36" name="Picture 35"/>
          <p:cNvPicPr>
            <a:picLocks noChangeAspect="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034621" y="3423616"/>
            <a:ext cx="750518" cy="828950"/>
          </a:xfrm>
          <a:prstGeom prst="rect">
            <a:avLst/>
          </a:prstGeom>
        </p:spPr>
      </p:pic>
      <p:pic>
        <p:nvPicPr>
          <p:cNvPr id="21" name="Picture 4" descr="C:\Users\Sylvia\Documents\sylvia\logos\Python_White.png"/>
          <p:cNvPicPr>
            <a:picLocks noChangeAspect="1" noChangeArrowheads="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7639803" y="2440592"/>
            <a:ext cx="1036579" cy="30059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a:grpSpLocks noChangeAspect="1"/>
          </p:cNvGrpSpPr>
          <p:nvPr/>
        </p:nvGrpSpPr>
        <p:grpSpPr>
          <a:xfrm>
            <a:off x="5038259" y="1183990"/>
            <a:ext cx="684904" cy="407988"/>
            <a:chOff x="8628483" y="-828604"/>
            <a:chExt cx="1218016" cy="725555"/>
          </a:xfrm>
        </p:grpSpPr>
        <p:pic>
          <p:nvPicPr>
            <p:cNvPr id="3" name="Picture 2"/>
            <p:cNvPicPr>
              <a:picLocks noChangeAspect="1"/>
            </p:cNvPicPr>
            <p:nvPr/>
          </p:nvPicPr>
          <p:blipFill rotWithShape="1">
            <a:blip r:embed="rId11"/>
            <a:srcRect l="61080"/>
            <a:stretch/>
          </p:blipFill>
          <p:spPr>
            <a:xfrm>
              <a:off x="8755811" y="-828604"/>
              <a:ext cx="1090688" cy="680253"/>
            </a:xfrm>
            <a:prstGeom prst="rect">
              <a:avLst/>
            </a:prstGeom>
          </p:spPr>
        </p:pic>
        <p:sp>
          <p:nvSpPr>
            <p:cNvPr id="4" name="TextBox 3"/>
            <p:cNvSpPr txBox="1"/>
            <p:nvPr/>
          </p:nvSpPr>
          <p:spPr>
            <a:xfrm>
              <a:off x="8628483" y="-404087"/>
              <a:ext cx="151091" cy="301038"/>
            </a:xfrm>
            <a:prstGeom prst="rect">
              <a:avLst/>
            </a:prstGeom>
            <a:noFill/>
          </p:spPr>
          <p:txBody>
            <a:bodyPr wrap="none" lIns="0" tIns="0" rIns="0" bIns="0" rtlCol="0">
              <a:spAutoFit/>
            </a:bodyPr>
            <a:lstStyle/>
            <a:p>
              <a:r>
                <a:rPr lang="en-US" sz="1100" dirty="0">
                  <a:solidFill>
                    <a:schemeClr val="bg1"/>
                  </a:solidFill>
                  <a:latin typeface="Segoe UI Light" pitchFamily="34" charset="0"/>
                </a:rPr>
                <a:t>●</a:t>
              </a:r>
              <a:endParaRPr lang="en-US" dirty="0">
                <a:solidFill>
                  <a:schemeClr val="bg1"/>
                </a:solidFill>
                <a:latin typeface="Segoe UI Light" pitchFamily="34" charset="0"/>
              </a:endParaRPr>
            </a:p>
          </p:txBody>
        </p:sp>
      </p:grpSp>
      <p:pic>
        <p:nvPicPr>
          <p:cNvPr id="24" name="Picture 2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381347" y="3531605"/>
            <a:ext cx="763727" cy="563039"/>
          </a:xfrm>
          <a:prstGeom prst="rect">
            <a:avLst/>
          </a:prstGeom>
        </p:spPr>
      </p:pic>
    </p:spTree>
    <p:extLst>
      <p:ext uri="{BB962C8B-B14F-4D97-AF65-F5344CB8AC3E}">
        <p14:creationId xmlns:p14="http://schemas.microsoft.com/office/powerpoint/2010/main" val="117351824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1563688"/>
            <a:ext cx="8740775" cy="1346200"/>
          </a:xfrm>
          <a:prstGeom prst="rect">
            <a:avLst/>
          </a:prstGeom>
        </p:spPr>
        <p:txBody>
          <a:bodyPr/>
          <a:lstStyle/>
          <a:p>
            <a:r>
              <a:rPr lang="en-US" sz="6000" dirty="0" smtClean="0">
                <a:solidFill>
                  <a:schemeClr val="tx1"/>
                </a:solidFill>
                <a:latin typeface="Segoe UI Light" pitchFamily="34" charset="0"/>
              </a:rPr>
              <a:t>Azure Web Apps</a:t>
            </a:r>
            <a:endParaRPr lang="en-US" sz="6000" dirty="0">
              <a:solidFill>
                <a:schemeClr val="tx1"/>
              </a:solidFill>
              <a:latin typeface="Segoe UI Light" pitchFamily="34" charset="0"/>
            </a:endParaRPr>
          </a:p>
        </p:txBody>
      </p:sp>
    </p:spTree>
    <p:extLst>
      <p:ext uri="{BB962C8B-B14F-4D97-AF65-F5344CB8AC3E}">
        <p14:creationId xmlns:p14="http://schemas.microsoft.com/office/powerpoint/2010/main" val="2701156181"/>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Web Apps</a:t>
            </a:r>
            <a:endParaRPr lang="en-US" dirty="0"/>
          </a:p>
        </p:txBody>
      </p:sp>
      <p:sp>
        <p:nvSpPr>
          <p:cNvPr id="4" name="Rectangle 3"/>
          <p:cNvSpPr/>
          <p:nvPr/>
        </p:nvSpPr>
        <p:spPr bwMode="auto">
          <a:xfrm>
            <a:off x="451093" y="1315995"/>
            <a:ext cx="2605671" cy="1324115"/>
          </a:xfrm>
          <a:prstGeom prst="rect">
            <a:avLst/>
          </a:prstGeom>
          <a:solidFill>
            <a:schemeClr val="accent1"/>
          </a:solidFill>
          <a:ln>
            <a:noFill/>
          </a:ln>
        </p:spPr>
        <p:txBody>
          <a:bodyPr vert="horz" wrap="square" lIns="205711" tIns="102856" rIns="68570" bIns="102856" numCol="1" rtlCol="0" anchor="b" anchorCtr="0" compatLnSpc="1">
            <a:prstTxWarp prst="textNoShape">
              <a:avLst/>
            </a:prstTxWarp>
          </a:bodyPr>
          <a:lstStyle/>
          <a:p>
            <a:r>
              <a:rPr lang="en-US" sz="2100" dirty="0">
                <a:solidFill>
                  <a:schemeClr val="bg1"/>
                </a:solidFill>
                <a:latin typeface="+mj-lt"/>
              </a:rPr>
              <a:t>Scalable</a:t>
            </a:r>
          </a:p>
        </p:txBody>
      </p:sp>
      <p:sp>
        <p:nvSpPr>
          <p:cNvPr id="5" name="Rectangle 4"/>
          <p:cNvSpPr/>
          <p:nvPr/>
        </p:nvSpPr>
        <p:spPr bwMode="auto">
          <a:xfrm>
            <a:off x="3197249" y="1315995"/>
            <a:ext cx="2605671" cy="1324115"/>
          </a:xfrm>
          <a:prstGeom prst="rect">
            <a:avLst/>
          </a:prstGeom>
          <a:solidFill>
            <a:schemeClr val="accent1"/>
          </a:solidFill>
          <a:ln>
            <a:noFill/>
          </a:ln>
        </p:spPr>
        <p:txBody>
          <a:bodyPr rot="0" spcFirstLastPara="0" vertOverflow="overflow" horzOverflow="overflow" vert="horz" wrap="square" lIns="205711" tIns="102856" rIns="68570" bIns="102856" numCol="1" spcCol="0" rtlCol="0" fromWordArt="0" anchor="b" anchorCtr="0" forceAA="0" compatLnSpc="1">
            <a:prstTxWarp prst="textNoShape">
              <a:avLst/>
            </a:prstTxWarp>
            <a:noAutofit/>
          </a:bodyPr>
          <a:lstStyle/>
          <a:p>
            <a:r>
              <a:rPr lang="en-US" sz="2100" dirty="0">
                <a:solidFill>
                  <a:schemeClr val="bg1"/>
                </a:solidFill>
                <a:latin typeface="+mj-lt"/>
              </a:rPr>
              <a:t>Automated</a:t>
            </a:r>
          </a:p>
        </p:txBody>
      </p:sp>
      <p:sp>
        <p:nvSpPr>
          <p:cNvPr id="6" name="Rectangle 5"/>
          <p:cNvSpPr/>
          <p:nvPr/>
        </p:nvSpPr>
        <p:spPr bwMode="auto">
          <a:xfrm>
            <a:off x="5943406" y="1315995"/>
            <a:ext cx="2605671" cy="1324115"/>
          </a:xfrm>
          <a:prstGeom prst="rect">
            <a:avLst/>
          </a:prstGeom>
          <a:solidFill>
            <a:schemeClr val="accent1"/>
          </a:solidFill>
          <a:ln>
            <a:noFill/>
          </a:ln>
        </p:spPr>
        <p:txBody>
          <a:bodyPr rot="0" spcFirstLastPara="0" vertOverflow="overflow" horzOverflow="overflow" vert="horz" wrap="square" lIns="205711" tIns="102856" rIns="68570" bIns="102856" numCol="1" spcCol="0" rtlCol="0" fromWordArt="0" anchor="b" anchorCtr="0" forceAA="0" compatLnSpc="1">
            <a:prstTxWarp prst="textNoShape">
              <a:avLst/>
            </a:prstTxWarp>
            <a:noAutofit/>
          </a:bodyPr>
          <a:lstStyle/>
          <a:p>
            <a:r>
              <a:rPr lang="en-US" sz="2100" dirty="0">
                <a:solidFill>
                  <a:schemeClr val="bg1"/>
                </a:solidFill>
                <a:latin typeface="+mj-lt"/>
              </a:rPr>
              <a:t>Flexible</a:t>
            </a:r>
          </a:p>
        </p:txBody>
      </p:sp>
      <p:pic>
        <p:nvPicPr>
          <p:cNvPr id="7" name="Picture 29" descr="app-performance"/>
          <p:cNvPicPr>
            <a:picLocks noChangeAspect="1" noChangeArrowheads="1"/>
          </p:cNvPicPr>
          <p:nvPr/>
        </p:nvPicPr>
        <p:blipFill>
          <a:blip r:embed="rId3" cstate="print"/>
          <a:srcRect/>
          <a:stretch>
            <a:fillRect/>
          </a:stretch>
        </p:blipFill>
        <p:spPr bwMode="auto">
          <a:xfrm>
            <a:off x="1248603" y="1504606"/>
            <a:ext cx="1010652" cy="686300"/>
          </a:xfrm>
          <a:prstGeom prst="rect">
            <a:avLst/>
          </a:prstGeom>
          <a:noFill/>
          <a:ln w="9525">
            <a:noFill/>
            <a:miter lim="800000"/>
            <a:headEnd/>
            <a:tailEnd/>
          </a:ln>
        </p:spPr>
      </p:pic>
      <p:pic>
        <p:nvPicPr>
          <p:cNvPr id="8" name="Picture 30" descr="cloud-building-app"/>
          <p:cNvPicPr>
            <a:picLocks noChangeAspect="1" noChangeArrowheads="1"/>
          </p:cNvPicPr>
          <p:nvPr/>
        </p:nvPicPr>
        <p:blipFill>
          <a:blip r:embed="rId4" cstate="print"/>
          <a:srcRect/>
          <a:stretch>
            <a:fillRect/>
          </a:stretch>
        </p:blipFill>
        <p:spPr bwMode="auto">
          <a:xfrm>
            <a:off x="6640607" y="1552752"/>
            <a:ext cx="1211271" cy="590007"/>
          </a:xfrm>
          <a:prstGeom prst="rect">
            <a:avLst/>
          </a:prstGeom>
          <a:noFill/>
          <a:ln w="9525">
            <a:noFill/>
            <a:miter lim="800000"/>
            <a:headEnd/>
            <a:tailEnd/>
          </a:ln>
        </p:spPr>
      </p:pic>
      <p:pic>
        <p:nvPicPr>
          <p:cNvPr id="9" name="Picture 4" descr="\\MAGNUM\Projects\Microsoft\Cloud Power FY12\Design\Icons\PNGs\IT_guy.png"/>
          <p:cNvPicPr>
            <a:picLocks noChangeAspect="1" noChangeArrowheads="1"/>
          </p:cNvPicPr>
          <p:nvPr/>
        </p:nvPicPr>
        <p:blipFill>
          <a:blip r:embed="rId5" cstate="print">
            <a:lum bright="100000"/>
          </a:blip>
          <a:stretch>
            <a:fillRect/>
          </a:stretch>
        </p:blipFill>
        <p:spPr bwMode="auto">
          <a:xfrm>
            <a:off x="4073027" y="1420697"/>
            <a:ext cx="854115" cy="854115"/>
          </a:xfrm>
          <a:prstGeom prst="rect">
            <a:avLst/>
          </a:prstGeom>
          <a:noFill/>
        </p:spPr>
      </p:pic>
      <p:sp>
        <p:nvSpPr>
          <p:cNvPr id="10" name="Rectangle 9"/>
          <p:cNvSpPr/>
          <p:nvPr/>
        </p:nvSpPr>
        <p:spPr bwMode="auto">
          <a:xfrm>
            <a:off x="451093" y="2651932"/>
            <a:ext cx="2605671" cy="187923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5037" tIns="137141" rIns="205037" bIns="68353" numCol="1" spcCol="0" rtlCol="0" fromWordArt="0" anchor="t" anchorCtr="0" forceAA="0" compatLnSpc="1">
            <a:prstTxWarp prst="textNoShape">
              <a:avLst/>
            </a:prstTxWarp>
            <a:noAutofit/>
          </a:bodyPr>
          <a:lstStyle/>
          <a:p>
            <a:pPr defTabSz="819870">
              <a:spcBef>
                <a:spcPts val="450"/>
              </a:spcBef>
              <a:spcAft>
                <a:spcPts val="450"/>
              </a:spcAft>
            </a:pPr>
            <a:r>
              <a:rPr lang="en-US" sz="1350" dirty="0">
                <a:solidFill>
                  <a:schemeClr val="tx1">
                    <a:lumMod val="50000"/>
                  </a:schemeClr>
                </a:solidFill>
                <a:latin typeface="+mj-lt"/>
                <a:ea typeface="Segoe UI" pitchFamily="34" charset="0"/>
                <a:cs typeface="Segoe UI" pitchFamily="34" charset="0"/>
              </a:rPr>
              <a:t>High-density and secure web hosting</a:t>
            </a:r>
          </a:p>
          <a:p>
            <a:pPr defTabSz="819870">
              <a:spcBef>
                <a:spcPts val="450"/>
              </a:spcBef>
              <a:spcAft>
                <a:spcPts val="450"/>
              </a:spcAft>
            </a:pPr>
            <a:r>
              <a:rPr lang="en-US" sz="1350" dirty="0">
                <a:solidFill>
                  <a:schemeClr val="tx1">
                    <a:lumMod val="50000"/>
                  </a:schemeClr>
                </a:solidFill>
                <a:latin typeface="+mj-lt"/>
                <a:ea typeface="Segoe UI" pitchFamily="34" charset="0"/>
                <a:cs typeface="Segoe UI" pitchFamily="34" charset="0"/>
              </a:rPr>
              <a:t>Open publishing methods and protocols</a:t>
            </a:r>
          </a:p>
          <a:p>
            <a:pPr defTabSz="819870">
              <a:spcBef>
                <a:spcPts val="450"/>
              </a:spcBef>
              <a:spcAft>
                <a:spcPts val="450"/>
              </a:spcAft>
            </a:pPr>
            <a:r>
              <a:rPr lang="en-US" sz="1350" dirty="0">
                <a:solidFill>
                  <a:schemeClr val="tx1">
                    <a:lumMod val="50000"/>
                  </a:schemeClr>
                </a:solidFill>
                <a:latin typeface="+mj-lt"/>
                <a:ea typeface="Segoe UI" pitchFamily="34" charset="0"/>
                <a:cs typeface="Segoe UI" pitchFamily="34" charset="0"/>
              </a:rPr>
              <a:t>Integrated and open solution</a:t>
            </a:r>
          </a:p>
        </p:txBody>
      </p:sp>
      <p:sp>
        <p:nvSpPr>
          <p:cNvPr id="11" name="Rectangle 10"/>
          <p:cNvSpPr/>
          <p:nvPr/>
        </p:nvSpPr>
        <p:spPr bwMode="auto">
          <a:xfrm>
            <a:off x="3197249" y="2651932"/>
            <a:ext cx="2605671" cy="187923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5037" tIns="137141" rIns="205037" bIns="68353" numCol="1" spcCol="0" rtlCol="0" fromWordArt="0" anchor="t" anchorCtr="0" forceAA="0" compatLnSpc="1">
            <a:prstTxWarp prst="textNoShape">
              <a:avLst/>
            </a:prstTxWarp>
            <a:noAutofit/>
          </a:bodyPr>
          <a:lstStyle/>
          <a:p>
            <a:pPr defTabSz="819870">
              <a:spcBef>
                <a:spcPts val="450"/>
              </a:spcBef>
              <a:spcAft>
                <a:spcPts val="450"/>
              </a:spcAft>
            </a:pPr>
            <a:r>
              <a:rPr lang="en-US" sz="1350" dirty="0">
                <a:solidFill>
                  <a:schemeClr val="tx1">
                    <a:lumMod val="50000"/>
                  </a:schemeClr>
                </a:solidFill>
                <a:latin typeface="+mj-lt"/>
                <a:ea typeface="Segoe UI" pitchFamily="34" charset="0"/>
                <a:cs typeface="Segoe UI" pitchFamily="34" charset="0"/>
              </a:rPr>
              <a:t>Lowers customer onboarding costs and streamlines upselling</a:t>
            </a:r>
          </a:p>
          <a:p>
            <a:pPr defTabSz="819870">
              <a:spcBef>
                <a:spcPts val="450"/>
              </a:spcBef>
              <a:spcAft>
                <a:spcPts val="450"/>
              </a:spcAft>
            </a:pPr>
            <a:r>
              <a:rPr lang="en-US" sz="1350" dirty="0">
                <a:solidFill>
                  <a:schemeClr val="tx1">
                    <a:lumMod val="50000"/>
                  </a:schemeClr>
                </a:solidFill>
                <a:latin typeface="+mj-lt"/>
                <a:ea typeface="Segoe UI" pitchFamily="34" charset="0"/>
                <a:cs typeface="Segoe UI" pitchFamily="34" charset="0"/>
              </a:rPr>
              <a:t>Upsell from shared to reserved</a:t>
            </a:r>
          </a:p>
        </p:txBody>
      </p:sp>
      <p:sp>
        <p:nvSpPr>
          <p:cNvPr id="12" name="Rectangle 11"/>
          <p:cNvSpPr/>
          <p:nvPr/>
        </p:nvSpPr>
        <p:spPr bwMode="auto">
          <a:xfrm>
            <a:off x="5943406" y="2651932"/>
            <a:ext cx="2605671" cy="187923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5037" tIns="137141" rIns="205037" bIns="68353" numCol="1" spcCol="0" rtlCol="0" fromWordArt="0" anchor="t" anchorCtr="0" forceAA="0" compatLnSpc="1">
            <a:prstTxWarp prst="textNoShape">
              <a:avLst/>
            </a:prstTxWarp>
            <a:noAutofit/>
          </a:bodyPr>
          <a:lstStyle/>
          <a:p>
            <a:pPr defTabSz="819870">
              <a:spcBef>
                <a:spcPts val="450"/>
              </a:spcBef>
              <a:spcAft>
                <a:spcPts val="450"/>
              </a:spcAft>
            </a:pPr>
            <a:r>
              <a:rPr lang="en-US" sz="1350" dirty="0">
                <a:solidFill>
                  <a:schemeClr val="tx1">
                    <a:lumMod val="50000"/>
                  </a:schemeClr>
                </a:solidFill>
                <a:latin typeface="+mj-lt"/>
                <a:ea typeface="Segoe UI" pitchFamily="34" charset="0"/>
                <a:cs typeface="Segoe UI" pitchFamily="34" charset="0"/>
              </a:rPr>
              <a:t>Support for PHP, Node.js, and ASP.NET</a:t>
            </a:r>
          </a:p>
          <a:p>
            <a:pPr defTabSz="819870">
              <a:spcBef>
                <a:spcPts val="450"/>
              </a:spcBef>
              <a:spcAft>
                <a:spcPts val="450"/>
              </a:spcAft>
            </a:pPr>
            <a:r>
              <a:rPr lang="en-US" sz="1350" dirty="0">
                <a:solidFill>
                  <a:schemeClr val="tx1">
                    <a:lumMod val="50000"/>
                  </a:schemeClr>
                </a:solidFill>
                <a:latin typeface="+mj-lt"/>
                <a:ea typeface="Segoe UI" pitchFamily="34" charset="0"/>
                <a:cs typeface="Segoe UI" pitchFamily="34" charset="0"/>
              </a:rPr>
              <a:t>Metering and throttling of resources </a:t>
            </a:r>
          </a:p>
          <a:p>
            <a:pPr defTabSz="819870">
              <a:spcBef>
                <a:spcPts val="450"/>
              </a:spcBef>
              <a:spcAft>
                <a:spcPts val="450"/>
              </a:spcAft>
            </a:pPr>
            <a:r>
              <a:rPr lang="en-US" sz="1350" dirty="0">
                <a:solidFill>
                  <a:schemeClr val="tx1">
                    <a:lumMod val="50000"/>
                  </a:schemeClr>
                </a:solidFill>
                <a:latin typeface="+mj-lt"/>
                <a:ea typeface="Segoe UI" pitchFamily="34" charset="0"/>
                <a:cs typeface="Segoe UI" pitchFamily="34" charset="0"/>
              </a:rPr>
              <a:t>Fully integrated into Web App Gallery</a:t>
            </a:r>
          </a:p>
        </p:txBody>
      </p:sp>
    </p:spTree>
    <p:extLst>
      <p:ext uri="{BB962C8B-B14F-4D97-AF65-F5344CB8AC3E}">
        <p14:creationId xmlns:p14="http://schemas.microsoft.com/office/powerpoint/2010/main" val="251081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5|.5|.5"/>
</p:tagLst>
</file>

<file path=ppt/tags/tag2.xml><?xml version="1.0" encoding="utf-8"?>
<p:tagLst xmlns:a="http://schemas.openxmlformats.org/drawingml/2006/main" xmlns:r="http://schemas.openxmlformats.org/officeDocument/2006/relationships" xmlns:p="http://schemas.openxmlformats.org/presentationml/2006/main">
  <p:tag name="TIMING" val="|0|.5|.5|.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Microsoft_Internal_Group_template_16-9_WHITE_Blue_accents">
  <a:themeElements>
    <a:clrScheme name="Custom 6">
      <a:dk1>
        <a:srgbClr val="505050"/>
      </a:dk1>
      <a:lt1>
        <a:srgbClr val="FFFFFF"/>
      </a:lt1>
      <a:dk2>
        <a:srgbClr val="002050"/>
      </a:dk2>
      <a:lt2>
        <a:srgbClr val="00BCF2"/>
      </a:lt2>
      <a:accent1>
        <a:srgbClr val="0072C6"/>
      </a:accent1>
      <a:accent2>
        <a:srgbClr val="E81123"/>
      </a:accent2>
      <a:accent3>
        <a:srgbClr val="002050"/>
      </a:accent3>
      <a:accent4>
        <a:srgbClr val="B4009E"/>
      </a:accent4>
      <a:accent5>
        <a:srgbClr val="4668C5"/>
      </a:accent5>
      <a:accent6>
        <a:srgbClr val="008272"/>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5BDF7B88FB45242857B3A901B483E78" ma:contentTypeVersion="1" ma:contentTypeDescription="Create a new document." ma:contentTypeScope="" ma:versionID="b4d42194cbddd2aba030b95d3db30c0e">
  <xsd:schema xmlns:xsd="http://www.w3.org/2001/XMLSchema" xmlns:xs="http://www.w3.org/2001/XMLSchema" xmlns:p="http://schemas.microsoft.com/office/2006/metadata/properties" xmlns:ns3="cbf749eb-5fb0-4c75-b7cd-eb7d18649fd5" targetNamespace="http://schemas.microsoft.com/office/2006/metadata/properties" ma:root="true" ma:fieldsID="ead22bb29ba2fa60d26ceb577b9de4c2" ns3:_="">
    <xsd:import namespace="cbf749eb-5fb0-4c75-b7cd-eb7d18649fd5"/>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bf749eb-5fb0-4c75-b7cd-eb7d18649fd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670B291-BDAF-4684-90E6-E4191BB66117}">
  <ds:schemaRefs>
    <ds:schemaRef ds:uri="http://schemas.microsoft.com/sharepoint/v3/contenttype/forms"/>
  </ds:schemaRefs>
</ds:datastoreItem>
</file>

<file path=customXml/itemProps2.xml><?xml version="1.0" encoding="utf-8"?>
<ds:datastoreItem xmlns:ds="http://schemas.openxmlformats.org/officeDocument/2006/customXml" ds:itemID="{43B14FD5-54A2-4427-AEA5-77EA2C9C8140}">
  <ds:schemaRefs>
    <ds:schemaRef ds:uri="cbf749eb-5fb0-4c75-b7cd-eb7d18649fd5"/>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www.w3.org/XML/1998/namespace"/>
  </ds:schemaRefs>
</ds:datastoreItem>
</file>

<file path=customXml/itemProps3.xml><?xml version="1.0" encoding="utf-8"?>
<ds:datastoreItem xmlns:ds="http://schemas.openxmlformats.org/officeDocument/2006/customXml" ds:itemID="{6812EDFE-657A-4487-BE53-70AD82CBC0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bf749eb-5fb0-4c75-b7cd-eb7d18649fd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17296</TotalTime>
  <Words>1890</Words>
  <Application>Microsoft Office PowerPoint</Application>
  <PresentationFormat>On-screen Show (16:9)</PresentationFormat>
  <Paragraphs>193</Paragraphs>
  <Slides>24</Slides>
  <Notes>23</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24</vt:i4>
      </vt:variant>
    </vt:vector>
  </HeadingPairs>
  <TitlesOfParts>
    <vt:vector size="34" baseType="lpstr">
      <vt:lpstr>Arial</vt:lpstr>
      <vt:lpstr>Calibri</vt:lpstr>
      <vt:lpstr>Segoe</vt:lpstr>
      <vt:lpstr>Segoe UI</vt:lpstr>
      <vt:lpstr>Segoe UI Light</vt:lpstr>
      <vt:lpstr>Office Theme</vt:lpstr>
      <vt:lpstr>Custom Design</vt:lpstr>
      <vt:lpstr>1_Custom Design</vt:lpstr>
      <vt:lpstr>3_Custom Design</vt:lpstr>
      <vt:lpstr>Microsoft_Internal_Group_template_16-9_WHITE_Blue_accents</vt:lpstr>
      <vt:lpstr>Intro to Azure Stuff</vt:lpstr>
      <vt:lpstr>PowerPoint Presentation</vt:lpstr>
      <vt:lpstr>PowerPoint Presentation</vt:lpstr>
      <vt:lpstr>PowerPoint Presentation</vt:lpstr>
      <vt:lpstr>Industry Cloud Models</vt:lpstr>
      <vt:lpstr>PowerPoint Presentation</vt:lpstr>
      <vt:lpstr>PowerPoint Presentation</vt:lpstr>
      <vt:lpstr>Azure Web Apps</vt:lpstr>
      <vt:lpstr>Azure Web Apps</vt:lpstr>
      <vt:lpstr>Evolving from machine-centric to distributed</vt:lpstr>
      <vt:lpstr>Publishing in Azure Web Apps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Tina Vu</dc:creator>
  <cp:lastModifiedBy>Alex Patin</cp:lastModifiedBy>
  <cp:revision>53</cp:revision>
  <dcterms:created xsi:type="dcterms:W3CDTF">2013-04-16T20:54:55Z</dcterms:created>
  <dcterms:modified xsi:type="dcterms:W3CDTF">2016-01-28T19:51:45Z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0x010100F5BDF7B88FB45242857B3A901B483E78</vt:lpwstr>
  </property>
  <property fmtid="{D5CDD505-2E9C-101B-9397-08002B2CF9AE}" pid="3" name="TaxKeyword">
    <vt:lpwstr/>
  </property>
  <property fmtid="{D5CDD505-2E9C-101B-9397-08002B2CF9AE}" pid="4" name="IsMyDocuments">
    <vt:bool>true</vt:bool>
  </property>
  <property fmtid="{D5CDD505-2E9C-101B-9397-08002B2CF9AE}" pid="5" name="TaxCatchAll">
    <vt:lpwstr/>
  </property>
  <property fmtid="{D5CDD505-2E9C-101B-9397-08002B2CF9AE}" pid="6" name="TaxKeywordTaxHTField">
    <vt:lpwstr/>
  </property>
</Properties>
</file>